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tags/tag17.xml" ContentType="application/vnd.openxmlformats-officedocument.presentationml.tags+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tags/tag19.xml" ContentType="application/vnd.openxmlformats-officedocument.presentationml.tags+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ppt/tags/tag23.xml" ContentType="application/vnd.openxmlformats-officedocument.presentationml.tags+xml"/>
  <Override PartName="/ppt/notesSlides/notesSlide42.xml" ContentType="application/vnd.openxmlformats-officedocument.presentationml.notesSlide+xml"/>
  <Override PartName="/ppt/tags/tag24.xml" ContentType="application/vnd.openxmlformats-officedocument.presentationml.tags+xml"/>
  <Override PartName="/ppt/notesSlides/notesSlide43.xml" ContentType="application/vnd.openxmlformats-officedocument.presentationml.notesSlide+xml"/>
  <Override PartName="/ppt/tags/tag25.xml" ContentType="application/vnd.openxmlformats-officedocument.presentationml.tags+xml"/>
  <Override PartName="/ppt/notesSlides/notesSlide44.xml" ContentType="application/vnd.openxmlformats-officedocument.presentationml.notesSlide+xml"/>
  <Override PartName="/ppt/tags/tag26.xml" ContentType="application/vnd.openxmlformats-officedocument.presentationml.tags+xml"/>
  <Override PartName="/ppt/notesSlides/notesSlide45.xml" ContentType="application/vnd.openxmlformats-officedocument.presentationml.notesSlide+xml"/>
  <Override PartName="/ppt/tags/tag27.xml" ContentType="application/vnd.openxmlformats-officedocument.presentationml.tags+xml"/>
  <Override PartName="/ppt/notesSlides/notesSlide46.xml" ContentType="application/vnd.openxmlformats-officedocument.presentationml.notesSlide+xml"/>
  <Override PartName="/ppt/tags/tag28.xml" ContentType="application/vnd.openxmlformats-officedocument.presentationml.tags+xml"/>
  <Override PartName="/ppt/notesSlides/notesSlide47.xml" ContentType="application/vnd.openxmlformats-officedocument.presentationml.notesSlide+xml"/>
  <Override PartName="/ppt/tags/tag29.xml" ContentType="application/vnd.openxmlformats-officedocument.presentationml.tags+xml"/>
  <Override PartName="/ppt/notesSlides/notesSlide48.xml" ContentType="application/vnd.openxmlformats-officedocument.presentationml.notesSlide+xml"/>
  <Override PartName="/ppt/tags/tag30.xml" ContentType="application/vnd.openxmlformats-officedocument.presentationml.tags+xml"/>
  <Override PartName="/ppt/notesSlides/notesSlide49.xml" ContentType="application/vnd.openxmlformats-officedocument.presentationml.notesSlide+xml"/>
  <Override PartName="/ppt/tags/tag31.xml" ContentType="application/vnd.openxmlformats-officedocument.presentationml.tags+xml"/>
  <Override PartName="/ppt/notesSlides/notesSlide50.xml" ContentType="application/vnd.openxmlformats-officedocument.presentationml.notesSlide+xml"/>
  <Override PartName="/ppt/tags/tag32.xml" ContentType="application/vnd.openxmlformats-officedocument.presentationml.tags+xml"/>
  <Override PartName="/ppt/notesSlides/notesSlide51.xml" ContentType="application/vnd.openxmlformats-officedocument.presentationml.notesSlide+xml"/>
  <Override PartName="/ppt/tags/tag33.xml" ContentType="application/vnd.openxmlformats-officedocument.presentationml.tags+xml"/>
  <Override PartName="/ppt/notesSlides/notesSlide52.xml" ContentType="application/vnd.openxmlformats-officedocument.presentationml.notesSlide+xml"/>
  <Override PartName="/ppt/tags/tag34.xml" ContentType="application/vnd.openxmlformats-officedocument.presentationml.tags+xml"/>
  <Override PartName="/ppt/notesSlides/notesSlide53.xml" ContentType="application/vnd.openxmlformats-officedocument.presentationml.notesSlide+xml"/>
  <Override PartName="/ppt/tags/tag35.xml" ContentType="application/vnd.openxmlformats-officedocument.presentationml.tags+xml"/>
  <Override PartName="/ppt/notesSlides/notesSlide54.xml" ContentType="application/vnd.openxmlformats-officedocument.presentationml.notesSlide+xml"/>
  <Override PartName="/ppt/tags/tag36.xml" ContentType="application/vnd.openxmlformats-officedocument.presentationml.tags+xml"/>
  <Override PartName="/ppt/notesSlides/notesSlide55.xml" ContentType="application/vnd.openxmlformats-officedocument.presentationml.notesSlide+xml"/>
  <Override PartName="/ppt/tags/tag37.xml" ContentType="application/vnd.openxmlformats-officedocument.presentationml.tags+xml"/>
  <Override PartName="/ppt/notesSlides/notesSlide56.xml" ContentType="application/vnd.openxmlformats-officedocument.presentationml.notesSlide+xml"/>
  <Override PartName="/ppt/tags/tag38.xml" ContentType="application/vnd.openxmlformats-officedocument.presentationml.tags+xml"/>
  <Override PartName="/ppt/notesSlides/notesSlide57.xml" ContentType="application/vnd.openxmlformats-officedocument.presentationml.notesSlide+xml"/>
  <Override PartName="/ppt/tags/tag39.xml" ContentType="application/vnd.openxmlformats-officedocument.presentationml.tags+xml"/>
  <Override PartName="/ppt/notesSlides/notesSlide58.xml" ContentType="application/vnd.openxmlformats-officedocument.presentationml.notesSlide+xml"/>
  <Override PartName="/ppt/tags/tag40.xml" ContentType="application/vnd.openxmlformats-officedocument.presentationml.tags+xml"/>
  <Override PartName="/ppt/notesSlides/notesSlide59.xml" ContentType="application/vnd.openxmlformats-officedocument.presentationml.notesSlide+xml"/>
  <Override PartName="/ppt/tags/tag41.xml" ContentType="application/vnd.openxmlformats-officedocument.presentationml.tags+xml"/>
  <Override PartName="/ppt/notesSlides/notesSlide60.xml" ContentType="application/vnd.openxmlformats-officedocument.presentationml.notesSlide+xml"/>
  <Override PartName="/ppt/tags/tag42.xml" ContentType="application/vnd.openxmlformats-officedocument.presentationml.tags+xml"/>
  <Override PartName="/ppt/notesSlides/notesSlide61.xml" ContentType="application/vnd.openxmlformats-officedocument.presentationml.notesSlide+xml"/>
  <Override PartName="/ppt/tags/tag43.xml" ContentType="application/vnd.openxmlformats-officedocument.presentationml.tags+xml"/>
  <Override PartName="/ppt/notesSlides/notesSlide62.xml" ContentType="application/vnd.openxmlformats-officedocument.presentationml.notesSlide+xml"/>
  <Override PartName="/ppt/tags/tag44.xml" ContentType="application/vnd.openxmlformats-officedocument.presentationml.tags+xml"/>
  <Override PartName="/ppt/notesSlides/notesSlide63.xml" ContentType="application/vnd.openxmlformats-officedocument.presentationml.notesSlide+xml"/>
  <Override PartName="/ppt/tags/tag45.xml" ContentType="application/vnd.openxmlformats-officedocument.presentationml.tags+xml"/>
  <Override PartName="/ppt/notesSlides/notesSlide64.xml" ContentType="application/vnd.openxmlformats-officedocument.presentationml.notesSlide+xml"/>
  <Override PartName="/ppt/tags/tag46.xml" ContentType="application/vnd.openxmlformats-officedocument.presentationml.tags+xml"/>
  <Override PartName="/ppt/notesSlides/notesSlide65.xml" ContentType="application/vnd.openxmlformats-officedocument.presentationml.notesSlide+xml"/>
  <Override PartName="/ppt/tags/tag47.xml" ContentType="application/vnd.openxmlformats-officedocument.presentationml.tags+xml"/>
  <Override PartName="/ppt/notesSlides/notesSlide66.xml" ContentType="application/vnd.openxmlformats-officedocument.presentationml.notesSlide+xml"/>
  <Override PartName="/ppt/tags/tag48.xml" ContentType="application/vnd.openxmlformats-officedocument.presentationml.tags+xml"/>
  <Override PartName="/ppt/notesSlides/notesSlide67.xml" ContentType="application/vnd.openxmlformats-officedocument.presentationml.notesSlide+xml"/>
  <Override PartName="/ppt/tags/tag49.xml" ContentType="application/vnd.openxmlformats-officedocument.presentationml.tags+xml"/>
  <Override PartName="/ppt/notesSlides/notesSlide68.xml" ContentType="application/vnd.openxmlformats-officedocument.presentationml.notesSlide+xml"/>
  <Override PartName="/ppt/tags/tag50.xml" ContentType="application/vnd.openxmlformats-officedocument.presentationml.tags+xml"/>
  <Override PartName="/ppt/notesSlides/notesSlide69.xml" ContentType="application/vnd.openxmlformats-officedocument.presentationml.notesSlide+xml"/>
  <Override PartName="/ppt/tags/tag51.xml" ContentType="application/vnd.openxmlformats-officedocument.presentationml.tags+xml"/>
  <Override PartName="/ppt/notesSlides/notesSlide70.xml" ContentType="application/vnd.openxmlformats-officedocument.presentationml.notesSlide+xml"/>
  <Override PartName="/ppt/tags/tag52.xml" ContentType="application/vnd.openxmlformats-officedocument.presentationml.tags+xml"/>
  <Override PartName="/ppt/notesSlides/notesSlide71.xml" ContentType="application/vnd.openxmlformats-officedocument.presentationml.notesSlide+xml"/>
  <Override PartName="/ppt/tags/tag53.xml" ContentType="application/vnd.openxmlformats-officedocument.presentationml.tags+xml"/>
  <Override PartName="/ppt/notesSlides/notesSlide72.xml" ContentType="application/vnd.openxmlformats-officedocument.presentationml.notesSlide+xml"/>
  <Override PartName="/ppt/tags/tag54.xml" ContentType="application/vnd.openxmlformats-officedocument.presentationml.tags+xml"/>
  <Override PartName="/ppt/notesSlides/notesSlide73.xml" ContentType="application/vnd.openxmlformats-officedocument.presentationml.notesSlide+xml"/>
  <Override PartName="/ppt/tags/tag55.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56.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57.xml" ContentType="application/vnd.openxmlformats-officedocument.presentationml.tags+xml"/>
  <Override PartName="/ppt/notesSlides/notesSlide9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60.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35"/>
  </p:notesMasterIdLst>
  <p:handoutMasterIdLst>
    <p:handoutMasterId r:id="rId136"/>
  </p:handoutMasterIdLst>
  <p:sldIdLst>
    <p:sldId id="932" r:id="rId2"/>
    <p:sldId id="971" r:id="rId3"/>
    <p:sldId id="703" r:id="rId4"/>
    <p:sldId id="704" r:id="rId5"/>
    <p:sldId id="705" r:id="rId6"/>
    <p:sldId id="926" r:id="rId7"/>
    <p:sldId id="927" r:id="rId8"/>
    <p:sldId id="1216" r:id="rId9"/>
    <p:sldId id="930" r:id="rId10"/>
    <p:sldId id="707" r:id="rId11"/>
    <p:sldId id="857" r:id="rId12"/>
    <p:sldId id="827" r:id="rId13"/>
    <p:sldId id="963" r:id="rId14"/>
    <p:sldId id="979" r:id="rId15"/>
    <p:sldId id="818" r:id="rId16"/>
    <p:sldId id="1217" r:id="rId17"/>
    <p:sldId id="1218" r:id="rId18"/>
    <p:sldId id="1220" r:id="rId19"/>
    <p:sldId id="1219" r:id="rId20"/>
    <p:sldId id="1221" r:id="rId21"/>
    <p:sldId id="1222" r:id="rId22"/>
    <p:sldId id="1223" r:id="rId23"/>
    <p:sldId id="1224" r:id="rId24"/>
    <p:sldId id="1225" r:id="rId25"/>
    <p:sldId id="858" r:id="rId26"/>
    <p:sldId id="1070" r:id="rId27"/>
    <p:sldId id="1071" r:id="rId28"/>
    <p:sldId id="1156" r:id="rId29"/>
    <p:sldId id="1073" r:id="rId30"/>
    <p:sldId id="1074" r:id="rId31"/>
    <p:sldId id="1157" r:id="rId32"/>
    <p:sldId id="1075" r:id="rId33"/>
    <p:sldId id="1226" r:id="rId34"/>
    <p:sldId id="1076" r:id="rId35"/>
    <p:sldId id="1152" r:id="rId36"/>
    <p:sldId id="1228" r:id="rId37"/>
    <p:sldId id="1229" r:id="rId38"/>
    <p:sldId id="1230" r:id="rId39"/>
    <p:sldId id="1231" r:id="rId40"/>
    <p:sldId id="1242" r:id="rId41"/>
    <p:sldId id="1160" r:id="rId42"/>
    <p:sldId id="1161" r:id="rId43"/>
    <p:sldId id="1162" r:id="rId44"/>
    <p:sldId id="1163" r:id="rId45"/>
    <p:sldId id="1208" r:id="rId46"/>
    <p:sldId id="1022" r:id="rId47"/>
    <p:sldId id="1130" r:id="rId48"/>
    <p:sldId id="1131" r:id="rId49"/>
    <p:sldId id="1132" r:id="rId50"/>
    <p:sldId id="1133" r:id="rId51"/>
    <p:sldId id="1134" r:id="rId52"/>
    <p:sldId id="1129" r:id="rId53"/>
    <p:sldId id="972" r:id="rId54"/>
    <p:sldId id="1024" r:id="rId55"/>
    <p:sldId id="1025" r:id="rId56"/>
    <p:sldId id="1023" r:id="rId57"/>
    <p:sldId id="973" r:id="rId58"/>
    <p:sldId id="863" r:id="rId59"/>
    <p:sldId id="860" r:id="rId60"/>
    <p:sldId id="862" r:id="rId61"/>
    <p:sldId id="861" r:id="rId62"/>
    <p:sldId id="829" r:id="rId63"/>
    <p:sldId id="830" r:id="rId64"/>
    <p:sldId id="831" r:id="rId65"/>
    <p:sldId id="832" r:id="rId66"/>
    <p:sldId id="833" r:id="rId67"/>
    <p:sldId id="834" r:id="rId68"/>
    <p:sldId id="835" r:id="rId69"/>
    <p:sldId id="836" r:id="rId70"/>
    <p:sldId id="837" r:id="rId71"/>
    <p:sldId id="838" r:id="rId72"/>
    <p:sldId id="839" r:id="rId73"/>
    <p:sldId id="840" r:id="rId74"/>
    <p:sldId id="841" r:id="rId75"/>
    <p:sldId id="842" r:id="rId76"/>
    <p:sldId id="959" r:id="rId77"/>
    <p:sldId id="960" r:id="rId78"/>
    <p:sldId id="1086" r:id="rId79"/>
    <p:sldId id="1087" r:id="rId80"/>
    <p:sldId id="1088" r:id="rId81"/>
    <p:sldId id="1089" r:id="rId82"/>
    <p:sldId id="1090" r:id="rId83"/>
    <p:sldId id="1091" r:id="rId84"/>
    <p:sldId id="1092" r:id="rId85"/>
    <p:sldId id="1243" r:id="rId86"/>
    <p:sldId id="1234" r:id="rId87"/>
    <p:sldId id="1235" r:id="rId88"/>
    <p:sldId id="844" r:id="rId89"/>
    <p:sldId id="1236" r:id="rId90"/>
    <p:sldId id="1135" r:id="rId91"/>
    <p:sldId id="1245" r:id="rId92"/>
    <p:sldId id="1246" r:id="rId93"/>
    <p:sldId id="1210" r:id="rId94"/>
    <p:sldId id="1136" r:id="rId95"/>
    <p:sldId id="1137" r:id="rId96"/>
    <p:sldId id="1138" r:id="rId97"/>
    <p:sldId id="1117" r:id="rId98"/>
    <p:sldId id="1118" r:id="rId99"/>
    <p:sldId id="1119" r:id="rId100"/>
    <p:sldId id="1120" r:id="rId101"/>
    <p:sldId id="1121" r:id="rId102"/>
    <p:sldId id="1026" r:id="rId103"/>
    <p:sldId id="1237" r:id="rId104"/>
    <p:sldId id="1238" r:id="rId105"/>
    <p:sldId id="1239" r:id="rId106"/>
    <p:sldId id="1244" r:id="rId107"/>
    <p:sldId id="1241" r:id="rId108"/>
    <p:sldId id="1036" r:id="rId109"/>
    <p:sldId id="1037" r:id="rId110"/>
    <p:sldId id="1139" r:id="rId111"/>
    <p:sldId id="1142" r:id="rId112"/>
    <p:sldId id="1143" r:id="rId113"/>
    <p:sldId id="1144" r:id="rId114"/>
    <p:sldId id="1145" r:id="rId115"/>
    <p:sldId id="1146" r:id="rId116"/>
    <p:sldId id="1147" r:id="rId117"/>
    <p:sldId id="1148" r:id="rId118"/>
    <p:sldId id="1149" r:id="rId119"/>
    <p:sldId id="1150" r:id="rId120"/>
    <p:sldId id="1151" r:id="rId121"/>
    <p:sldId id="962" r:id="rId122"/>
    <p:sldId id="976" r:id="rId123"/>
    <p:sldId id="1158" r:id="rId124"/>
    <p:sldId id="975" r:id="rId125"/>
    <p:sldId id="1085" r:id="rId126"/>
    <p:sldId id="1155" r:id="rId127"/>
    <p:sldId id="1159" r:id="rId128"/>
    <p:sldId id="1207" r:id="rId129"/>
    <p:sldId id="1202" r:id="rId130"/>
    <p:sldId id="1206" r:id="rId131"/>
    <p:sldId id="1203" r:id="rId132"/>
    <p:sldId id="1204" r:id="rId133"/>
    <p:sldId id="1205" r:id="rId134"/>
  </p:sldIdLst>
  <p:sldSz cx="9144000" cy="6858000" type="screen4x3"/>
  <p:notesSz cx="6858000" cy="9144000"/>
  <p:custDataLst>
    <p:tags r:id="rId13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82" d="100"/>
          <a:sy n="82" d="100"/>
        </p:scale>
        <p:origin x="1637" y="58"/>
      </p:cViewPr>
      <p:guideLst>
        <p:guide orient="horz" pos="2160"/>
        <p:guide pos="2880"/>
      </p:guideLst>
    </p:cSldViewPr>
  </p:slideViewPr>
  <p:outlineViewPr>
    <p:cViewPr>
      <p:scale>
        <a:sx n="33" d="100"/>
        <a:sy n="33" d="100"/>
      </p:scale>
      <p:origin x="0" y="-34853"/>
    </p:cViewPr>
  </p:outlineViewPr>
  <p:notesTextViewPr>
    <p:cViewPr>
      <p:scale>
        <a:sx n="100" d="100"/>
        <a:sy n="100" d="100"/>
      </p:scale>
      <p:origin x="0" y="0"/>
    </p:cViewPr>
  </p:notesTextViewPr>
  <p:sorterViewPr>
    <p:cViewPr>
      <p:scale>
        <a:sx n="66" d="100"/>
        <a:sy n="66" d="100"/>
      </p:scale>
      <p:origin x="0" y="-116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8091106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31339389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24705125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24720031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25066131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307149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129</a:t>
            </a:fld>
            <a:endParaRPr lang="en-US"/>
          </a:p>
        </p:txBody>
      </p:sp>
    </p:spTree>
    <p:extLst>
      <p:ext uri="{BB962C8B-B14F-4D97-AF65-F5344CB8AC3E}">
        <p14:creationId xmlns:p14="http://schemas.microsoft.com/office/powerpoint/2010/main" val="18954173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39611977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41418029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72876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75069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2312046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1197480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08439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2019674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3746606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769748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501903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156156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313449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36603296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15924168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34914510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42407885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18906890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31590501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35650896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12392264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25564935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31512198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366750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20821695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1638536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20468349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110</a:t>
            </a:fld>
            <a:endParaRPr lang="en-US"/>
          </a:p>
        </p:txBody>
      </p:sp>
    </p:spTree>
    <p:extLst>
      <p:ext uri="{BB962C8B-B14F-4D97-AF65-F5344CB8AC3E}">
        <p14:creationId xmlns:p14="http://schemas.microsoft.com/office/powerpoint/2010/main" val="4887964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111</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321423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30 2020</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30 2020</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30 2020</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30 2020</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30 2020</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30 2020</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30 2020</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30 2020</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tif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mposium2015.oscer.o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mposium2017.oscer.o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doi.org/10.1145/3219104.3219117" TargetMode="External"/><Relationship Id="rId3" Type="http://schemas.openxmlformats.org/officeDocument/2006/relationships/hyperlink" Target="http://doi.org/10.1145/3311790.3396629" TargetMode="External"/><Relationship Id="rId7" Type="http://schemas.openxmlformats.org/officeDocument/2006/relationships/hyperlink" Target="http://doi.org/10.1145/3332186.333220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doi.org/10.1145/3332186.3332225" TargetMode="External"/><Relationship Id="rId5" Type="http://schemas.openxmlformats.org/officeDocument/2006/relationships/hyperlink" Target="http://doi.org/10.1145/3332186.3332204" TargetMode="External"/><Relationship Id="rId4" Type="http://schemas.openxmlformats.org/officeDocument/2006/relationships/hyperlink" Target="http://dx.doi.org/10.1016/j.jocs.2016.07.005"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dx.doi.org/10.1109/CLUSTER.2013.6702630" TargetMode="External"/><Relationship Id="rId3" Type="http://schemas.openxmlformats.org/officeDocument/2006/relationships/hyperlink" Target="http://doi.org/10.1145/3155105.3155108" TargetMode="External"/><Relationship Id="rId7" Type="http://schemas.openxmlformats.org/officeDocument/2006/relationships/hyperlink" Target="http://dx.doi.org/10.1145/2616498.261654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dx.doi.org/10.1145/2616498.2616542" TargetMode="External"/><Relationship Id="rId5" Type="http://schemas.openxmlformats.org/officeDocument/2006/relationships/hyperlink" Target="http://dx.doi.org/10.1145/2792745.2792764" TargetMode="External"/><Relationship Id="rId4" Type="http://schemas.openxmlformats.org/officeDocument/2006/relationships/hyperlink" Target="http://dx.doi.org/10.1145/2949550.294958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oi.org/10.1145/1838574.1838581" TargetMode="External"/><Relationship Id="rId2" Type="http://schemas.openxmlformats.org/officeDocument/2006/relationships/hyperlink" Target="http://dx.doi.org/10.1145/2484762.2484793" TargetMode="External"/><Relationship Id="rId1" Type="http://schemas.openxmlformats.org/officeDocument/2006/relationships/slideLayout" Target="../slideLayouts/slideLayout2.xml"/><Relationship Id="rId5" Type="http://schemas.openxmlformats.org/officeDocument/2006/relationships/hyperlink" Target="http://doi.org/10.1145/1383602.1383628" TargetMode="External"/><Relationship Id="rId4" Type="http://schemas.openxmlformats.org/officeDocument/2006/relationships/hyperlink" Target="http://doi.org/10.1145/1721933.172195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hyperlink" Target="http://www.oscer.ou.edu/publications/"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30 2020</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7CFA3959-B862-43A9-97C5-694C467FE8C2}" type="slidenum">
              <a:rPr lang="en-US"/>
              <a:pPr/>
              <a:t>10</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Upcoming 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a:xfrm>
            <a:off x="304800" y="1371600"/>
            <a:ext cx="8478838" cy="4648200"/>
          </a:xfrm>
        </p:spPr>
        <p:txBody>
          <a:bodyPr/>
          <a:lstStyle/>
          <a:p>
            <a:r>
              <a:rPr lang="en-US" dirty="0"/>
              <a:t>Within the Great Plains region, we’ve been building our leadership across the 6 member states of the Great Plains Network (Arkansas, Kansas, Missouri, Nebraska, Oklahoma and South Dakota).</a:t>
            </a:r>
          </a:p>
          <a:p>
            <a:r>
              <a:rPr lang="en-US" dirty="0"/>
              <a:t>Our former OneNet CTO is now the GPN Executive Director.</a:t>
            </a:r>
          </a:p>
          <a:p>
            <a:r>
              <a:rPr lang="en-US" dirty="0"/>
              <a:t>The GPN institutions have been awarded two NSF CC* grants:  a CC* Cyber Team grant and a CC* Compute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extLst>
      <p:ext uri="{BB962C8B-B14F-4D97-AF65-F5344CB8AC3E}">
        <p14:creationId xmlns:p14="http://schemas.microsoft.com/office/powerpoint/2010/main" val="98737308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Virtual Residency Program</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101</a:t>
            </a:fld>
            <a:endParaRPr lang="en-US"/>
          </a:p>
        </p:txBody>
      </p:sp>
    </p:spTree>
    <p:extLst>
      <p:ext uri="{BB962C8B-B14F-4D97-AF65-F5344CB8AC3E}">
        <p14:creationId xmlns:p14="http://schemas.microsoft.com/office/powerpoint/2010/main" val="876570248"/>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500" dirty="0"/>
              <a:t>Grant No. EPS-0814361, “Building Oklahoma's Leadership Role in Cellulosic Bioenergy”</a:t>
            </a:r>
          </a:p>
          <a:p>
            <a:pPr>
              <a:spcBef>
                <a:spcPts val="0"/>
              </a:spcBef>
            </a:pPr>
            <a:r>
              <a:rPr lang="en-US" sz="1500" dirty="0"/>
              <a:t>Grant No. EPS-1006919, “Oklahoma Optical Initiative”</a:t>
            </a:r>
          </a:p>
          <a:p>
            <a:pPr>
              <a:spcBef>
                <a:spcPts val="0"/>
              </a:spcBef>
            </a:pPr>
            <a:r>
              <a:rPr lang="en-US" sz="1500" dirty="0"/>
              <a:t>Grant No. OCI-1039829, “MRI: Acquisition of Extensible </a:t>
            </a:r>
            <a:r>
              <a:rPr lang="en-US" sz="1500" dirty="0" err="1"/>
              <a:t>Petascale</a:t>
            </a:r>
            <a:r>
              <a:rPr lang="en-US" sz="1500" dirty="0"/>
              <a:t> Storage for Data Intensive Research”</a:t>
            </a:r>
          </a:p>
          <a:p>
            <a:pPr>
              <a:spcBef>
                <a:spcPts val="0"/>
              </a:spcBef>
            </a:pPr>
            <a:r>
              <a:rPr lang="en-US" sz="1500" dirty="0"/>
              <a:t>Grant No. OCI-1126330, “Acquisition of a High Performance Compute Cluster for Multidisciplinary Research”</a:t>
            </a:r>
          </a:p>
          <a:p>
            <a:pPr>
              <a:spcBef>
                <a:spcPts val="0"/>
              </a:spcBef>
            </a:pPr>
            <a:r>
              <a:rPr lang="en-US" sz="1500" dirty="0"/>
              <a:t>Grant No. ACI- 1229107, “Acquisition of a High Performance Computing Cluster for Research and Education”</a:t>
            </a:r>
          </a:p>
          <a:p>
            <a:pPr>
              <a:spcBef>
                <a:spcPts val="0"/>
              </a:spcBef>
            </a:pPr>
            <a:r>
              <a:rPr lang="en-US" sz="1500" dirty="0"/>
              <a:t>Grant No. EPS-1301789, “Adapting Socio-ecological Systems to Increased Climate Variability”</a:t>
            </a:r>
          </a:p>
          <a:p>
            <a:pPr>
              <a:spcBef>
                <a:spcPts val="0"/>
              </a:spcBef>
            </a:pPr>
            <a:r>
              <a:rPr lang="en-US" sz="1500" dirty="0"/>
              <a:t>Grant No. ACI-1341028, “OneOklahoma Friction Free Network”</a:t>
            </a:r>
          </a:p>
          <a:p>
            <a:pPr>
              <a:spcBef>
                <a:spcPts val="0"/>
              </a:spcBef>
            </a:pPr>
            <a:r>
              <a:rPr lang="en-US" sz="1500" dirty="0"/>
              <a:t>Grant No. ACI-1429702, “Acquisition of a High Performance Computing Cluster for Research at a Predominantly Undergraduate Institution”</a:t>
            </a:r>
          </a:p>
          <a:p>
            <a:pPr>
              <a:spcBef>
                <a:spcPts val="0"/>
              </a:spcBef>
            </a:pPr>
            <a:r>
              <a:rPr lang="en-US" sz="1500" dirty="0"/>
              <a:t>Grant No.  ACI-1440774, “Leveraging Partnerships Across the Great Plains to Build Advanced Networking and CI Expertise”</a:t>
            </a:r>
          </a:p>
          <a:p>
            <a:pPr>
              <a:spcBef>
                <a:spcPts val="0"/>
              </a:spcBef>
            </a:pPr>
            <a:r>
              <a:rPr lang="en-US" sz="1500" dirty="0"/>
              <a:t>Grant No. ACI-1440783, “A Model for Advanced Cyberinfrastructure Research and Education Facilitators”</a:t>
            </a:r>
          </a:p>
          <a:p>
            <a:pPr>
              <a:spcBef>
                <a:spcPts val="0"/>
              </a:spcBef>
            </a:pPr>
            <a:r>
              <a:rPr lang="en-US" sz="1500" dirty="0"/>
              <a:t>Grant No. OAC-1828567, “MRI: Acquisition of a Regional </a:t>
            </a:r>
            <a:r>
              <a:rPr lang="en-US" sz="1500" dirty="0" err="1"/>
              <a:t>Reesource</a:t>
            </a:r>
            <a:r>
              <a:rPr lang="en-US" sz="1500" dirty="0"/>
              <a:t> for Long-term Archiving of Large Scale Research Data Collections,” OU, $968K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102</a:t>
            </a:fld>
            <a:endParaRPr lang="en-US"/>
          </a:p>
        </p:txBody>
      </p:sp>
    </p:spTree>
    <p:extLst>
      <p:ext uri="{BB962C8B-B14F-4D97-AF65-F5344CB8AC3E}">
        <p14:creationId xmlns:p14="http://schemas.microsoft.com/office/powerpoint/2010/main" val="294540652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66B5A53F-FE0D-4B6F-9828-237F1A2626B8}" type="slidenum">
              <a:rPr lang="en-US"/>
              <a:pPr/>
              <a:t>103</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extLst>
      <p:ext uri="{BB962C8B-B14F-4D97-AF65-F5344CB8AC3E}">
        <p14:creationId xmlns:p14="http://schemas.microsoft.com/office/powerpoint/2010/main" val="267526233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529D1907-5585-44E7-AC83-644D85093202}" type="slidenum">
              <a:rPr lang="en-US"/>
              <a:pPr/>
              <a:t>104</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Kali McLennan, Jason </a:t>
            </a:r>
            <a:r>
              <a:rPr lang="en-US" dirty="0" err="1"/>
              <a:t>Speckman</a:t>
            </a:r>
            <a:endParaRPr lang="en-US" dirty="0"/>
          </a:p>
          <a:p>
            <a:pPr lvl="1">
              <a:spcBef>
                <a:spcPts val="0"/>
              </a:spcBef>
            </a:pPr>
            <a:r>
              <a:rPr lang="en-US" dirty="0"/>
              <a:t>OSCER Research Computing Facilitators: Jim Ferguson,         Horst Severini</a:t>
            </a:r>
          </a:p>
          <a:p>
            <a:pPr lvl="1">
              <a:spcBef>
                <a:spcPts val="0"/>
              </a:spcBef>
            </a:pPr>
            <a:r>
              <a:rPr lang="en-US" dirty="0"/>
              <a:t>Jeremy </a:t>
            </a:r>
            <a:r>
              <a:rPr lang="en-US" dirty="0" err="1"/>
              <a:t>Hessman</a:t>
            </a:r>
            <a:r>
              <a:rPr lang="en-US" dirty="0"/>
              <a:t>, OU IT, for Zoom license help</a:t>
            </a:r>
          </a:p>
          <a:p>
            <a:pPr lvl="1">
              <a:spcBef>
                <a:spcPts val="0"/>
              </a:spcBef>
            </a:pPr>
            <a:r>
              <a:rPr lang="en-US" dirty="0"/>
              <a:t>All of the OU IT folks who helped put this together</a:t>
            </a:r>
          </a:p>
          <a:p>
            <a:pPr>
              <a:spcBef>
                <a:spcPts val="0"/>
              </a:spcBef>
            </a:pPr>
            <a:r>
              <a:rPr lang="en-US" dirty="0" err="1"/>
              <a:t>OneOklahoma</a:t>
            </a:r>
            <a:r>
              <a:rPr lang="en-US" dirty="0"/>
              <a:t> Cyberinfrastructure Initiative (</a:t>
            </a:r>
            <a:r>
              <a:rPr lang="en-US" dirty="0" err="1"/>
              <a:t>OneOCII</a:t>
            </a:r>
            <a:r>
              <a:rPr lang="en-US" dirty="0"/>
              <a:t>)</a:t>
            </a:r>
          </a:p>
          <a:p>
            <a:pPr lvl="1">
              <a:spcBef>
                <a:spcPts val="0"/>
              </a:spcBef>
            </a:pPr>
            <a:r>
              <a:rPr lang="en-US" dirty="0" err="1"/>
              <a:t>Pratul</a:t>
            </a:r>
            <a:r>
              <a:rPr lang="en-US" dirty="0"/>
              <a:t> Agarwal, OSU</a:t>
            </a:r>
          </a:p>
          <a:p>
            <a:pPr lvl="1">
              <a:spcBef>
                <a:spcPts val="0"/>
              </a:spcBef>
            </a:pPr>
            <a:r>
              <a:rPr lang="en-US" dirty="0"/>
              <a:t>Stephen Wheat, ORU</a:t>
            </a:r>
          </a:p>
        </p:txBody>
      </p:sp>
    </p:spTree>
    <p:extLst>
      <p:ext uri="{BB962C8B-B14F-4D97-AF65-F5344CB8AC3E}">
        <p14:creationId xmlns:p14="http://schemas.microsoft.com/office/powerpoint/2010/main" val="310351621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p:txBody>
          <a:bodyPr/>
          <a:lstStyle/>
          <a:p>
            <a:r>
              <a:rPr lang="en-US" dirty="0"/>
              <a:t>Amy Friedlander, National Science Foundation</a:t>
            </a:r>
          </a:p>
          <a:p>
            <a:r>
              <a:rPr lang="en-US" dirty="0"/>
              <a:t>Susan </a:t>
            </a:r>
            <a:r>
              <a:rPr lang="en-US" dirty="0" err="1"/>
              <a:t>Gregurick</a:t>
            </a:r>
            <a:r>
              <a:rPr lang="en-US" dirty="0"/>
              <a:t>, National </a:t>
            </a:r>
            <a:r>
              <a:rPr lang="en-US" dirty="0" err="1"/>
              <a:t>Instititues</a:t>
            </a:r>
            <a:r>
              <a:rPr lang="en-US" dirty="0"/>
              <a:t> of Health</a:t>
            </a:r>
          </a:p>
          <a:p>
            <a:r>
              <a:rPr lang="en-US" dirty="0"/>
              <a:t>Tom Lange, Technology Optimization &amp; Management LLC</a:t>
            </a:r>
          </a:p>
          <a:p>
            <a:r>
              <a:rPr lang="en-US" dirty="0"/>
              <a:t>John </a:t>
            </a:r>
            <a:r>
              <a:rPr lang="en-US" dirty="0" err="1"/>
              <a:t>Shalf</a:t>
            </a:r>
            <a:r>
              <a:rPr lang="en-US" dirty="0"/>
              <a:t>, Lawrence Berkeley National Laboratory</a:t>
            </a:r>
          </a:p>
          <a:p>
            <a:r>
              <a:rPr lang="en-US" dirty="0"/>
              <a:t>Dan </a:t>
            </a:r>
            <a:r>
              <a:rPr lang="en-US" dirty="0" err="1"/>
              <a:t>Stanzione</a:t>
            </a:r>
            <a:r>
              <a:rPr lang="en-US" dirty="0"/>
              <a:t>,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64365566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5F6D-D8AD-417A-A3CF-CC14B1CC9C45}"/>
              </a:ext>
            </a:extLst>
          </p:cNvPr>
          <p:cNvSpPr>
            <a:spLocks noGrp="1"/>
          </p:cNvSpPr>
          <p:nvPr>
            <p:ph type="title"/>
          </p:nvPr>
        </p:nvSpPr>
        <p:spPr/>
        <p:txBody>
          <a:bodyPr/>
          <a:lstStyle/>
          <a:p>
            <a:r>
              <a:rPr lang="en-US" dirty="0"/>
              <a:t>Thanks: Panel</a:t>
            </a:r>
          </a:p>
        </p:txBody>
      </p:sp>
      <p:sp>
        <p:nvSpPr>
          <p:cNvPr id="3" name="Content Placeholder 2">
            <a:extLst>
              <a:ext uri="{FF2B5EF4-FFF2-40B4-BE49-F238E27FC236}">
                <a16:creationId xmlns:a16="http://schemas.microsoft.com/office/drawing/2014/main" id="{7AA9DCFA-97D6-4431-966C-E86B00744840}"/>
              </a:ext>
            </a:extLst>
          </p:cNvPr>
          <p:cNvSpPr>
            <a:spLocks noGrp="1"/>
          </p:cNvSpPr>
          <p:nvPr>
            <p:ph idx="1"/>
          </p:nvPr>
        </p:nvSpPr>
        <p:spPr/>
        <p:txBody>
          <a:bodyPr/>
          <a:lstStyle/>
          <a:p>
            <a:r>
              <a:rPr lang="en-US" dirty="0"/>
              <a:t>Moderator: James Deaton, Great Plains Network</a:t>
            </a:r>
          </a:p>
          <a:p>
            <a:r>
              <a:rPr lang="en-US" dirty="0" err="1"/>
              <a:t>Pratul</a:t>
            </a:r>
            <a:r>
              <a:rPr lang="en-US" dirty="0"/>
              <a:t> Agarwal, Oklahoma State U</a:t>
            </a:r>
          </a:p>
          <a:p>
            <a:r>
              <a:rPr lang="en-US" dirty="0"/>
              <a:t>Brian Burkhart, </a:t>
            </a:r>
            <a:r>
              <a:rPr lang="en-US" dirty="0" err="1"/>
              <a:t>OneNet</a:t>
            </a:r>
            <a:endParaRPr lang="en-US" dirty="0"/>
          </a:p>
          <a:p>
            <a:r>
              <a:rPr lang="en-US" dirty="0"/>
              <a:t>Jeremy Evert, Southwestern Oklahoma State U</a:t>
            </a:r>
          </a:p>
          <a:p>
            <a:r>
              <a:rPr lang="en-US" dirty="0"/>
              <a:t>Jim Ferguson, OU</a:t>
            </a:r>
          </a:p>
          <a:p>
            <a:r>
              <a:rPr lang="en-US" dirty="0"/>
              <a:t>Karl </a:t>
            </a:r>
            <a:r>
              <a:rPr lang="en-US" dirty="0" err="1"/>
              <a:t>Frinkle</a:t>
            </a:r>
            <a:r>
              <a:rPr lang="en-US" dirty="0"/>
              <a:t>, Southeastern Oklahoma State U</a:t>
            </a:r>
          </a:p>
          <a:p>
            <a:r>
              <a:rPr lang="en-US" dirty="0"/>
              <a:t>Peter </a:t>
            </a:r>
            <a:r>
              <a:rPr lang="en-US" dirty="0" err="1"/>
              <a:t>Hawrylak</a:t>
            </a:r>
            <a:r>
              <a:rPr lang="en-US" dirty="0"/>
              <a:t>, U Tulsa</a:t>
            </a:r>
          </a:p>
          <a:p>
            <a:r>
              <a:rPr lang="en-US" dirty="0"/>
              <a:t>Evan Lemley, U Central Oklahoma</a:t>
            </a:r>
          </a:p>
          <a:p>
            <a:r>
              <a:rPr lang="en-US" dirty="0"/>
              <a:t>Stephen Wheat, Oral Roberts U</a:t>
            </a:r>
          </a:p>
        </p:txBody>
      </p:sp>
      <p:sp>
        <p:nvSpPr>
          <p:cNvPr id="4" name="Footer Placeholder 3">
            <a:extLst>
              <a:ext uri="{FF2B5EF4-FFF2-40B4-BE49-F238E27FC236}">
                <a16:creationId xmlns:a16="http://schemas.microsoft.com/office/drawing/2014/main" id="{129957BD-49EB-48FE-86D0-1175B3481FCB}"/>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3EFDF586-A39D-46A3-8110-F66CE0EB890C}"/>
              </a:ext>
            </a:extLst>
          </p:cNvPr>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47789848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0FCF11A0-13EC-484E-81A6-768C34D88B67}" type="slidenum">
              <a:rPr lang="en-US"/>
              <a:pPr/>
              <a:t>107</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18 years.</a:t>
            </a:r>
          </a:p>
        </p:txBody>
      </p:sp>
    </p:spTree>
    <p:extLst>
      <p:ext uri="{BB962C8B-B14F-4D97-AF65-F5344CB8AC3E}">
        <p14:creationId xmlns:p14="http://schemas.microsoft.com/office/powerpoint/2010/main" val="1422629209"/>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C27CBD7A-330C-4BF0-A82C-1592A98725D3}" type="slidenum">
              <a:rPr lang="en-US"/>
              <a:pPr/>
              <a:t>108</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389399762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0932112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11384486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384184189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9/1/2020 - 8/31/2021</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341709061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651877683"/>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175748516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1964918723"/>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3037446266"/>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31172987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a:t>OSCER State of the Center Address</a:t>
            </a:r>
          </a:p>
          <a:p>
            <a:r>
              <a:rPr lang="en-US" dirty="0"/>
              <a:t>Wed Sep 30 2020</a:t>
            </a:r>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12</a:t>
            </a:fld>
            <a:endParaRPr lang="en-US"/>
          </a:p>
        </p:txBody>
      </p:sp>
      <p:sp>
        <p:nvSpPr>
          <p:cNvPr id="33796" name="Rectangle 2"/>
          <p:cNvSpPr>
            <a:spLocks noGrp="1" noChangeArrowheads="1"/>
          </p:cNvSpPr>
          <p:nvPr>
            <p:ph type="body" idx="1"/>
          </p:nvPr>
        </p:nvSpPr>
        <p:spPr>
          <a:xfrm>
            <a:off x="457200" y="851872"/>
            <a:ext cx="5105400" cy="4800600"/>
          </a:xfrm>
        </p:spPr>
        <p:txBody>
          <a:bodyPr/>
          <a:lstStyle/>
          <a:p>
            <a:pPr eaLnBrk="1" hangingPunct="1">
              <a:lnSpc>
                <a:spcPct val="90000"/>
              </a:lnSpc>
              <a:buNone/>
            </a:pPr>
            <a:endParaRPr lang="en-US" sz="1900" dirty="0"/>
          </a:p>
          <a:p>
            <a:pPr eaLnBrk="1" hangingPunct="1">
              <a:lnSpc>
                <a:spcPct val="90000"/>
              </a:lnSpc>
              <a:buNone/>
            </a:pPr>
            <a:endParaRPr lang="en-US" sz="1900" dirty="0"/>
          </a:p>
          <a:p>
            <a:pPr eaLnBrk="1" hangingPunct="1">
              <a:lnSpc>
                <a:spcPct val="90000"/>
              </a:lnSpc>
              <a:buNone/>
            </a:pPr>
            <a:r>
              <a:rPr lang="en-US" sz="1400" dirty="0"/>
              <a:t>*TFLOPs: trillion calculations per second</a:t>
            </a:r>
          </a:p>
          <a:p>
            <a:pPr eaLnBrk="1" hangingPunct="1">
              <a:lnSpc>
                <a:spcPct val="90000"/>
              </a:lnSpc>
              <a:buNone/>
            </a:pPr>
            <a:r>
              <a:rPr lang="en-US" sz="1900" dirty="0"/>
              <a:t>705 compute nodes</a:t>
            </a:r>
          </a:p>
          <a:p>
            <a:pPr eaLnBrk="1" hangingPunct="1">
              <a:lnSpc>
                <a:spcPct val="90000"/>
              </a:lnSpc>
              <a:buNone/>
            </a:pPr>
            <a:r>
              <a:rPr lang="en-US" sz="1900" dirty="0"/>
              <a:t>1408 CPU chips: Intel Xeon                     “Haswell,” “Broadwell,                     “Skylake,” “Cascade Lake,” “Rome,”                     “Knights Landing,” “Sandy Bridge”</a:t>
            </a:r>
          </a:p>
          <a:p>
            <a:pPr eaLnBrk="1" hangingPunct="1">
              <a:lnSpc>
                <a:spcPct val="90000"/>
              </a:lnSpc>
              <a:buNone/>
            </a:pPr>
            <a:r>
              <a:rPr lang="en-US" sz="1900" dirty="0"/>
              <a:t>16,608 CPU cores</a:t>
            </a:r>
          </a:p>
          <a:p>
            <a:pPr eaLnBrk="1" hangingPunct="1">
              <a:lnSpc>
                <a:spcPct val="80000"/>
              </a:lnSpc>
              <a:buNone/>
            </a:pPr>
            <a:r>
              <a:rPr lang="en-US" sz="1900" dirty="0"/>
              <a:t>45 TB RAM</a:t>
            </a:r>
          </a:p>
          <a:p>
            <a:pPr eaLnBrk="1" hangingPunct="1">
              <a:lnSpc>
                <a:spcPct val="70000"/>
              </a:lnSpc>
              <a:buFont typeface="Wingdings" pitchFamily="2" charset="2"/>
              <a:buNone/>
            </a:pPr>
            <a:r>
              <a:rPr lang="en-US" sz="1900" dirty="0"/>
              <a:t>500+ TB global public disk</a:t>
            </a:r>
          </a:p>
          <a:p>
            <a:pPr eaLnBrk="1" hangingPunct="1">
              <a:lnSpc>
                <a:spcPct val="70000"/>
              </a:lnSpc>
              <a:buFont typeface="Wingdings" pitchFamily="2" charset="2"/>
              <a:buNone/>
            </a:pPr>
            <a:r>
              <a:rPr lang="en-US" sz="1900" dirty="0"/>
              <a:t>3 PB global condominium disk</a:t>
            </a:r>
          </a:p>
          <a:p>
            <a:pPr eaLnBrk="1" hangingPunct="1">
              <a:lnSpc>
                <a:spcPct val="70000"/>
              </a:lnSpc>
              <a:buFont typeface="Wingdings" pitchFamily="2" charset="2"/>
              <a:buNone/>
            </a:pPr>
            <a:r>
              <a:rPr lang="en-US" sz="1900" dirty="0" err="1"/>
              <a:t>Mellanox</a:t>
            </a:r>
            <a:r>
              <a:rPr lang="en-US" sz="1900" dirty="0"/>
              <a:t> FDR10 </a:t>
            </a:r>
            <a:r>
              <a:rPr lang="en-US" sz="1900" dirty="0" err="1"/>
              <a:t>Infiniband</a:t>
            </a:r>
            <a:endParaRPr lang="en-US" sz="1900" dirty="0"/>
          </a:p>
          <a:p>
            <a:pPr eaLnBrk="1" hangingPunct="1">
              <a:lnSpc>
                <a:spcPct val="70000"/>
              </a:lnSpc>
              <a:buFont typeface="Wingdings" pitchFamily="2" charset="2"/>
              <a:buNone/>
            </a:pPr>
            <a:r>
              <a:rPr lang="en-US" sz="1900" dirty="0"/>
              <a:t>(3:1 oversubscribed, 13.33 </a:t>
            </a:r>
            <a:r>
              <a:rPr lang="en-US" sz="1900" dirty="0" err="1"/>
              <a:t>Gbps</a:t>
            </a:r>
            <a:r>
              <a:rPr lang="en-US" sz="1900" dirty="0"/>
              <a:t>,</a:t>
            </a:r>
          </a:p>
          <a:p>
            <a:pPr eaLnBrk="1" hangingPunct="1">
              <a:lnSpc>
                <a:spcPct val="70000"/>
              </a:lnSpc>
              <a:buFont typeface="Wingdings" pitchFamily="2" charset="2"/>
              <a:buNone/>
            </a:pPr>
            <a:r>
              <a:rPr lang="en-US" sz="1900" dirty="0"/>
              <a:t> ~1 </a:t>
            </a:r>
            <a:r>
              <a:rPr lang="en-US" sz="1900" dirty="0" err="1"/>
              <a:t>microsec</a:t>
            </a:r>
            <a:r>
              <a:rPr lang="en-US" sz="1900" dirty="0"/>
              <a:t> latency)</a:t>
            </a:r>
          </a:p>
          <a:p>
            <a:pPr eaLnBrk="1" hangingPunct="1">
              <a:lnSpc>
                <a:spcPct val="80000"/>
              </a:lnSpc>
              <a:buFont typeface="Wingdings" pitchFamily="2" charset="2"/>
              <a:buNone/>
            </a:pPr>
            <a:r>
              <a:rPr lang="en-US" sz="1900" dirty="0"/>
              <a:t>Dell N-series Gigabit/10G Ethernet</a:t>
            </a:r>
          </a:p>
          <a:p>
            <a:pPr eaLnBrk="1" hangingPunct="1">
              <a:lnSpc>
                <a:spcPct val="80000"/>
              </a:lnSpc>
              <a:buFont typeface="Wingdings" pitchFamily="2" charset="2"/>
              <a:buNone/>
            </a:pPr>
            <a:r>
              <a:rPr lang="en-US" sz="1900" dirty="0"/>
              <a:t>CentOS 7.8</a:t>
            </a:r>
          </a:p>
          <a:p>
            <a:pPr eaLnBrk="1" hangingPunct="1">
              <a:lnSpc>
                <a:spcPct val="70000"/>
              </a:lnSpc>
              <a:buFont typeface="Wingdings" pitchFamily="2" charset="2"/>
              <a:buNone/>
            </a:pPr>
            <a:r>
              <a:rPr lang="en-US" sz="1900" dirty="0"/>
              <a:t>52% of the nodes are “condominium”</a:t>
            </a:r>
          </a:p>
          <a:p>
            <a:pPr eaLnBrk="1" hangingPunct="1">
              <a:lnSpc>
                <a:spcPct val="70000"/>
              </a:lnSpc>
              <a:buFont typeface="Wingdings" pitchFamily="2" charset="2"/>
              <a:buNone/>
            </a:pPr>
            <a:r>
              <a:rPr lang="en-US" sz="1900" dirty="0"/>
              <a:t>    (owned by individual research teams).</a:t>
            </a:r>
          </a:p>
        </p:txBody>
      </p:sp>
      <p:sp>
        <p:nvSpPr>
          <p:cNvPr id="33797" name="Rectangle 3"/>
          <p:cNvSpPr>
            <a:spLocks noGrp="1" noChangeArrowheads="1"/>
          </p:cNvSpPr>
          <p:nvPr>
            <p:ph type="title"/>
          </p:nvPr>
        </p:nvSpPr>
        <p:spPr/>
        <p:txBody>
          <a:bodyPr/>
          <a:lstStyle/>
          <a:p>
            <a:pPr eaLnBrk="1" hangingPunct="1"/>
            <a:r>
              <a:rPr lang="en-US" dirty="0"/>
              <a:t>Dell Intel Haswell HPC Cluster</a:t>
            </a:r>
          </a:p>
        </p:txBody>
      </p:sp>
      <p:sp>
        <p:nvSpPr>
          <p:cNvPr id="503812" name="Text Box 4"/>
          <p:cNvSpPr txBox="1">
            <a:spLocks noChangeArrowheads="1"/>
          </p:cNvSpPr>
          <p:nvPr/>
        </p:nvSpPr>
        <p:spPr bwMode="auto">
          <a:xfrm>
            <a:off x="4724060" y="5478185"/>
            <a:ext cx="4055919" cy="461665"/>
          </a:xfrm>
          <a:prstGeom prst="rect">
            <a:avLst/>
          </a:prstGeom>
          <a:noFill/>
          <a:ln w="9525">
            <a:noFill/>
            <a:miter lim="800000"/>
            <a:headEnd/>
            <a:tailEnd/>
          </a:ln>
          <a:effectLst/>
        </p:spPr>
        <p:txBody>
          <a:bodyPr wrap="none">
            <a:spAutoFit/>
          </a:bodyPr>
          <a:lstStyle/>
          <a:p>
            <a:pPr>
              <a:spcBef>
                <a:spcPct val="50000"/>
              </a:spcBef>
              <a:defRPr/>
            </a:pPr>
            <a:r>
              <a:rPr lang="en-US" sz="2400"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4573865" y="2514600"/>
            <a:ext cx="4400399" cy="2913431"/>
          </a:xfrm>
          <a:prstGeom prst="rect">
            <a:avLst/>
          </a:prstGeom>
        </p:spPr>
      </p:pic>
      <p:sp>
        <p:nvSpPr>
          <p:cNvPr id="10" name="TextBox 9"/>
          <p:cNvSpPr txBox="1"/>
          <p:nvPr/>
        </p:nvSpPr>
        <p:spPr>
          <a:xfrm>
            <a:off x="5747412" y="5831438"/>
            <a:ext cx="1752600" cy="276999"/>
          </a:xfrm>
          <a:prstGeom prst="rect">
            <a:avLst/>
          </a:prstGeom>
          <a:noFill/>
        </p:spPr>
        <p:txBody>
          <a:bodyPr wrap="square" rtlCol="0">
            <a:spAutoFit/>
          </a:bodyPr>
          <a:lstStyle/>
          <a:p>
            <a:r>
              <a:rPr lang="en-US" sz="1200" dirty="0"/>
              <a:t>Photo: </a:t>
            </a:r>
            <a:r>
              <a:rPr lang="en-US" sz="1200" dirty="0" err="1"/>
              <a:t>Jawanza</a:t>
            </a:r>
            <a:r>
              <a:rPr lang="en-US" sz="1200" dirty="0"/>
              <a:t> </a:t>
            </a:r>
            <a:r>
              <a:rPr lang="en-US" sz="1200" dirty="0" err="1"/>
              <a:t>Bassue</a:t>
            </a:r>
            <a:endParaRPr lang="en-US" sz="12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575" y="1181374"/>
            <a:ext cx="7772400" cy="661720"/>
          </a:xfrm>
          <a:prstGeom prst="rect">
            <a:avLst/>
          </a:prstGeom>
          <a:noFill/>
        </p:spPr>
        <p:txBody>
          <a:bodyPr wrap="square" rtlCol="0">
            <a:spAutoFit/>
          </a:bodyPr>
          <a:lstStyle/>
          <a:p>
            <a:pPr algn="l"/>
            <a:r>
              <a:rPr lang="en-US" sz="1900" dirty="0"/>
              <a:t>Peak speed: 537 TFLOPs* (base), 730 TFLOPs (max turbo)</a:t>
            </a:r>
          </a:p>
          <a:p>
            <a:endParaRPr lang="en-US" dirty="0"/>
          </a:p>
        </p:txBody>
      </p:sp>
    </p:spTree>
    <p:custDataLst>
      <p:tags r:id="rId1"/>
    </p:custData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30 2020</a:t>
            </a:r>
          </a:p>
        </p:txBody>
      </p:sp>
    </p:spTree>
    <p:extLst>
      <p:ext uri="{BB962C8B-B14F-4D97-AF65-F5344CB8AC3E}">
        <p14:creationId xmlns:p14="http://schemas.microsoft.com/office/powerpoint/2010/main" val="391883069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121</a:t>
            </a:fld>
            <a:endParaRPr lang="en-US"/>
          </a:p>
        </p:txBody>
      </p:sp>
    </p:spTree>
    <p:extLst>
      <p:ext uri="{BB962C8B-B14F-4D97-AF65-F5344CB8AC3E}">
        <p14:creationId xmlns:p14="http://schemas.microsoft.com/office/powerpoint/2010/main" val="350124701"/>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122</a:t>
            </a:fld>
            <a:endParaRPr lang="en-US"/>
          </a:p>
        </p:txBody>
      </p:sp>
    </p:spTree>
    <p:extLst>
      <p:ext uri="{BB962C8B-B14F-4D97-AF65-F5344CB8AC3E}">
        <p14:creationId xmlns:p14="http://schemas.microsoft.com/office/powerpoint/2010/main" val="1715818125"/>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123</a:t>
            </a:fld>
            <a:endParaRPr lang="en-US"/>
          </a:p>
        </p:txBody>
      </p:sp>
    </p:spTree>
    <p:extLst>
      <p:ext uri="{BB962C8B-B14F-4D97-AF65-F5344CB8AC3E}">
        <p14:creationId xmlns:p14="http://schemas.microsoft.com/office/powerpoint/2010/main" val="90098596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124</a:t>
            </a:fld>
            <a:endParaRPr lang="en-US"/>
          </a:p>
        </p:txBody>
      </p:sp>
    </p:spTree>
    <p:extLst>
      <p:ext uri="{BB962C8B-B14F-4D97-AF65-F5344CB8AC3E}">
        <p14:creationId xmlns:p14="http://schemas.microsoft.com/office/powerpoint/2010/main" val="4151167984"/>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125</a:t>
            </a:fld>
            <a:endParaRPr lang="en-US"/>
          </a:p>
        </p:txBody>
      </p:sp>
    </p:spTree>
    <p:extLst>
      <p:ext uri="{BB962C8B-B14F-4D97-AF65-F5344CB8AC3E}">
        <p14:creationId xmlns:p14="http://schemas.microsoft.com/office/powerpoint/2010/main" val="1875708992"/>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126</a:t>
            </a:fld>
            <a:endParaRPr lang="en-US"/>
          </a:p>
        </p:txBody>
      </p:sp>
    </p:spTree>
    <p:extLst>
      <p:ext uri="{BB962C8B-B14F-4D97-AF65-F5344CB8AC3E}">
        <p14:creationId xmlns:p14="http://schemas.microsoft.com/office/powerpoint/2010/main" val="2086080538"/>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127</a:t>
            </a:fld>
            <a:endParaRPr lang="en-US"/>
          </a:p>
        </p:txBody>
      </p:sp>
    </p:spTree>
    <p:extLst>
      <p:ext uri="{BB962C8B-B14F-4D97-AF65-F5344CB8AC3E}">
        <p14:creationId xmlns:p14="http://schemas.microsoft.com/office/powerpoint/2010/main" val="1496567067"/>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2531211629"/>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spTree>
    <p:extLst>
      <p:ext uri="{BB962C8B-B14F-4D97-AF65-F5344CB8AC3E}">
        <p14:creationId xmlns:p14="http://schemas.microsoft.com/office/powerpoint/2010/main" val="5983648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OURcloud</a:t>
            </a:r>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3200" y="1371600"/>
            <a:ext cx="6197600" cy="4648200"/>
          </a:xfrm>
          <a:prstGeom prst="rect">
            <a:avLst/>
          </a:prstGeom>
        </p:spPr>
      </p:pic>
    </p:spTree>
    <p:extLst>
      <p:ext uri="{BB962C8B-B14F-4D97-AF65-F5344CB8AC3E}">
        <p14:creationId xmlns:p14="http://schemas.microsoft.com/office/powerpoint/2010/main" val="1181760211"/>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130</a:t>
            </a:fld>
            <a:endParaRPr lang="en-US"/>
          </a:p>
        </p:txBody>
      </p:sp>
    </p:spTree>
    <p:extLst>
      <p:ext uri="{BB962C8B-B14F-4D97-AF65-F5344CB8AC3E}">
        <p14:creationId xmlns:p14="http://schemas.microsoft.com/office/powerpoint/2010/main" val="3416186565"/>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131</a:t>
            </a:fld>
            <a:endParaRPr lang="en-US"/>
          </a:p>
        </p:txBody>
      </p:sp>
    </p:spTree>
    <p:extLst>
      <p:ext uri="{BB962C8B-B14F-4D97-AF65-F5344CB8AC3E}">
        <p14:creationId xmlns:p14="http://schemas.microsoft.com/office/powerpoint/2010/main" val="1160657695"/>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132</a:t>
            </a:fld>
            <a:endParaRPr lang="en-US"/>
          </a:p>
        </p:txBody>
      </p:sp>
    </p:spTree>
    <p:extLst>
      <p:ext uri="{BB962C8B-B14F-4D97-AF65-F5344CB8AC3E}">
        <p14:creationId xmlns:p14="http://schemas.microsoft.com/office/powerpoint/2010/main" val="3770952612"/>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133</a:t>
            </a:fld>
            <a:endParaRPr lang="en-US"/>
          </a:p>
        </p:txBody>
      </p:sp>
    </p:spTree>
    <p:extLst>
      <p:ext uri="{BB962C8B-B14F-4D97-AF65-F5344CB8AC3E}">
        <p14:creationId xmlns:p14="http://schemas.microsoft.com/office/powerpoint/2010/main" val="30335119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Oklahoma </a:t>
            </a:r>
            <a:r>
              <a:rPr lang="en-US" dirty="0" err="1"/>
              <a:t>PetaStore</a:t>
            </a:r>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
        <p:nvSpPr>
          <p:cNvPr id="6" name="Content Placeholder 2"/>
          <p:cNvSpPr txBox="1">
            <a:spLocks/>
          </p:cNvSpPr>
          <p:nvPr/>
        </p:nvSpPr>
        <p:spPr bwMode="auto">
          <a:xfrm>
            <a:off x="762000" y="1371600"/>
            <a:ext cx="7996238"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a:lstStyle>
          <a:p>
            <a:pPr>
              <a:buFont typeface="Wingdings" pitchFamily="2" charset="2"/>
              <a:buNone/>
            </a:pPr>
            <a:r>
              <a:rPr lang="en-US" kern="0" dirty="0"/>
              <a:t>A large scale tape library, available to researchers at OU (and statewide), with a unique business model that makes        long term archival storage affordable.</a:t>
            </a:r>
          </a:p>
          <a:p>
            <a:pPr>
              <a:buFont typeface="Wingdings" pitchFamily="2" charset="2"/>
              <a:buNone/>
            </a:pPr>
            <a:r>
              <a:rPr lang="en-US" kern="0" dirty="0" err="1"/>
              <a:t>OURRstore</a:t>
            </a:r>
            <a:r>
              <a:rPr lang="en-US" kern="0" dirty="0"/>
              <a:t>, the </a:t>
            </a:r>
            <a:r>
              <a:rPr lang="en-US" kern="0" dirty="0" err="1"/>
              <a:t>PetaStore’s</a:t>
            </a:r>
            <a:r>
              <a:rPr lang="en-US" kern="0" dirty="0"/>
              <a:t> successor, is coming soon!</a:t>
            </a:r>
          </a:p>
        </p:txBody>
      </p:sp>
      <p:pic>
        <p:nvPicPr>
          <p:cNvPr id="7" name="Picture 4" descr="http://www-03.ibm.com/systems/resources/systems_storage_tape_images_ts3500.jpg"/>
          <p:cNvPicPr>
            <a:picLocks noChangeAspect="1" noChangeArrowheads="1"/>
          </p:cNvPicPr>
          <p:nvPr/>
        </p:nvPicPr>
        <p:blipFill>
          <a:blip r:embed="rId3" cstate="print"/>
          <a:srcRect/>
          <a:stretch>
            <a:fillRect/>
          </a:stretch>
        </p:blipFill>
        <p:spPr bwMode="auto">
          <a:xfrm>
            <a:off x="5105400" y="3733800"/>
            <a:ext cx="1285875" cy="2143125"/>
          </a:xfrm>
          <a:prstGeom prst="rect">
            <a:avLst/>
          </a:prstGeom>
          <a:noFill/>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512"/>
            <a:ext cx="1142999" cy="278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899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6233908D-A3F9-44BC-90E8-780DB0D9F5EE}" type="slidenum">
              <a:rPr lang="en-US"/>
              <a:pPr/>
              <a:t>15</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609600" y="1371600"/>
            <a:ext cx="8174038" cy="4648200"/>
          </a:xfrm>
        </p:spPr>
        <p:txBody>
          <a:bodyPr/>
          <a:lstStyle/>
          <a:p>
            <a:r>
              <a:rPr lang="en-US" dirty="0"/>
              <a:t>Director: Henry Neeman</a:t>
            </a:r>
          </a:p>
          <a:p>
            <a:r>
              <a:rPr lang="en-US" dirty="0"/>
              <a:t>Senior System Administrator: Dave Akin</a:t>
            </a:r>
          </a:p>
          <a:p>
            <a:r>
              <a:rPr lang="en-US" dirty="0" err="1"/>
              <a:t>Petascale</a:t>
            </a:r>
            <a:r>
              <a:rPr lang="en-US" dirty="0"/>
              <a:t> Storage Administrator: Patrick Calhoun</a:t>
            </a:r>
          </a:p>
          <a:p>
            <a:r>
              <a:rPr lang="en-US" dirty="0"/>
              <a:t>System Administrators: Kali McLennan, Jason </a:t>
            </a:r>
            <a:r>
              <a:rPr lang="en-US" dirty="0" err="1"/>
              <a:t>Speckman</a:t>
            </a:r>
            <a:endParaRPr lang="en-US" dirty="0"/>
          </a:p>
          <a:p>
            <a:r>
              <a:rPr lang="en-US" dirty="0"/>
              <a:t>Research Computing Facilitator, Associate Director for Remote &amp; Heterogeneous Computing: Horst Severini</a:t>
            </a:r>
          </a:p>
          <a:p>
            <a:r>
              <a:rPr lang="en-US" dirty="0"/>
              <a:t>Research Computing Facilitator: Jim Ferguson</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Upcoming Resources</a:t>
            </a:r>
          </a:p>
        </p:txBody>
      </p:sp>
    </p:spTree>
    <p:extLst>
      <p:ext uri="{BB962C8B-B14F-4D97-AF65-F5344CB8AC3E}">
        <p14:creationId xmlns:p14="http://schemas.microsoft.com/office/powerpoint/2010/main" val="40390956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3073-A246-4318-9285-BE8153335F4D}"/>
              </a:ext>
            </a:extLst>
          </p:cNvPr>
          <p:cNvSpPr>
            <a:spLocks noGrp="1"/>
          </p:cNvSpPr>
          <p:nvPr>
            <p:ph type="title"/>
          </p:nvPr>
        </p:nvSpPr>
        <p:spPr/>
        <p:txBody>
          <a:bodyPr/>
          <a:lstStyle/>
          <a:p>
            <a:r>
              <a:rPr lang="en-US" dirty="0"/>
              <a:t>New Supercomputer: RFP</a:t>
            </a:r>
          </a:p>
        </p:txBody>
      </p:sp>
      <p:sp>
        <p:nvSpPr>
          <p:cNvPr id="3" name="Content Placeholder 2">
            <a:extLst>
              <a:ext uri="{FF2B5EF4-FFF2-40B4-BE49-F238E27FC236}">
                <a16:creationId xmlns:a16="http://schemas.microsoft.com/office/drawing/2014/main" id="{B3057546-80F0-4BBF-B721-3B1A9241AF37}"/>
              </a:ext>
            </a:extLst>
          </p:cNvPr>
          <p:cNvSpPr>
            <a:spLocks noGrp="1"/>
          </p:cNvSpPr>
          <p:nvPr>
            <p:ph idx="1"/>
          </p:nvPr>
        </p:nvSpPr>
        <p:spPr/>
        <p:txBody>
          <a:bodyPr/>
          <a:lstStyle/>
          <a:p>
            <a:r>
              <a:rPr lang="en-US" dirty="0"/>
              <a:t>We can’t say much about the new supercomputer RFP, because information is embargoed until the RFP process is completed.</a:t>
            </a:r>
          </a:p>
          <a:p>
            <a:r>
              <a:rPr lang="en-US" dirty="0"/>
              <a:t>We’ll make an announcement when the time comes.</a:t>
            </a:r>
          </a:p>
          <a:p>
            <a:r>
              <a:rPr lang="en-US" dirty="0"/>
              <a:t>Our research stakeholders will be happy!</a:t>
            </a:r>
          </a:p>
        </p:txBody>
      </p:sp>
      <p:sp>
        <p:nvSpPr>
          <p:cNvPr id="4" name="Footer Placeholder 3">
            <a:extLst>
              <a:ext uri="{FF2B5EF4-FFF2-40B4-BE49-F238E27FC236}">
                <a16:creationId xmlns:a16="http://schemas.microsoft.com/office/drawing/2014/main" id="{6526E9CF-A5CE-4F50-A81B-E48D0B89A4A3}"/>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AFEE736A-C765-4B61-ABC5-BED7E71CE6F7}"/>
              </a:ext>
            </a:extLst>
          </p:cNvPr>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1968439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5292-D1BD-400A-B79B-47FE4117C1E4}"/>
              </a:ext>
            </a:extLst>
          </p:cNvPr>
          <p:cNvSpPr>
            <a:spLocks noGrp="1"/>
          </p:cNvSpPr>
          <p:nvPr>
            <p:ph type="title"/>
          </p:nvPr>
        </p:nvSpPr>
        <p:spPr/>
        <p:txBody>
          <a:bodyPr/>
          <a:lstStyle/>
          <a:p>
            <a:r>
              <a:rPr lang="en-US" dirty="0"/>
              <a:t>New Supercomputer: Changes</a:t>
            </a:r>
          </a:p>
        </p:txBody>
      </p:sp>
      <p:sp>
        <p:nvSpPr>
          <p:cNvPr id="3" name="Content Placeholder 2">
            <a:extLst>
              <a:ext uri="{FF2B5EF4-FFF2-40B4-BE49-F238E27FC236}">
                <a16:creationId xmlns:a16="http://schemas.microsoft.com/office/drawing/2014/main" id="{4858972C-076B-4AEA-B233-562D8581B699}"/>
              </a:ext>
            </a:extLst>
          </p:cNvPr>
          <p:cNvSpPr>
            <a:spLocks noGrp="1"/>
          </p:cNvSpPr>
          <p:nvPr>
            <p:ph idx="1"/>
          </p:nvPr>
        </p:nvSpPr>
        <p:spPr>
          <a:xfrm>
            <a:off x="609600" y="1371600"/>
            <a:ext cx="8077200" cy="4648200"/>
          </a:xfrm>
        </p:spPr>
        <p:txBody>
          <a:bodyPr/>
          <a:lstStyle/>
          <a:p>
            <a:r>
              <a:rPr lang="en-US" b="1" u="sng" dirty="0"/>
              <a:t>Rolling purchases</a:t>
            </a:r>
            <a:r>
              <a:rPr lang="en-US" dirty="0"/>
              <a:t> instead of leasing: no “forklift upgrade.”</a:t>
            </a:r>
          </a:p>
          <a:p>
            <a:r>
              <a:rPr lang="en-US" b="1" u="sng" dirty="0"/>
              <a:t>Retain old hardware longer</a:t>
            </a:r>
            <a:r>
              <a:rPr lang="en-US" dirty="0"/>
              <a:t>: We plan to have all of Schooner’s IT-owned compute nodes (Haswell, Broadwell) in production through ~2024.</a:t>
            </a:r>
          </a:p>
          <a:p>
            <a:pPr lvl="1"/>
            <a:r>
              <a:rPr lang="en-US" u="sng" dirty="0"/>
              <a:t>Condominium hardware</a:t>
            </a:r>
            <a:r>
              <a:rPr lang="en-US" dirty="0"/>
              <a:t>: The supercomputer you bought it for, plus the next supercomputer.</a:t>
            </a:r>
          </a:p>
          <a:p>
            <a:pPr lvl="2"/>
            <a:r>
              <a:rPr lang="en-US" dirty="0"/>
              <a:t>Schooner Haswell, Broadwell and Xeon Phi: through ~2024 (Schooner + Sooner).</a:t>
            </a:r>
          </a:p>
          <a:p>
            <a:pPr lvl="2"/>
            <a:r>
              <a:rPr lang="en-US" dirty="0"/>
              <a:t>Schooner Skylake, Cascade Lake and Rome: through ~2028 (Schooner + Sooner + Boomer).</a:t>
            </a:r>
          </a:p>
          <a:p>
            <a:r>
              <a:rPr lang="en-US" dirty="0" err="1"/>
              <a:t>Ceph</a:t>
            </a:r>
            <a:r>
              <a:rPr lang="en-US" dirty="0"/>
              <a:t> for home and slow scratch directories.</a:t>
            </a:r>
          </a:p>
          <a:p>
            <a:pPr lvl="1"/>
            <a:r>
              <a:rPr lang="en-US" dirty="0"/>
              <a:t>More on this shortly.</a:t>
            </a:r>
          </a:p>
        </p:txBody>
      </p:sp>
      <p:sp>
        <p:nvSpPr>
          <p:cNvPr id="4" name="Footer Placeholder 3">
            <a:extLst>
              <a:ext uri="{FF2B5EF4-FFF2-40B4-BE49-F238E27FC236}">
                <a16:creationId xmlns:a16="http://schemas.microsoft.com/office/drawing/2014/main" id="{0DDB0537-AF34-44B8-8C79-C5B016000299}"/>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B1AE57E7-B7CA-455A-A0F7-544C51CECDBE}"/>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6064210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8983-8819-436F-BB90-AEEF4E24BE9E}"/>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CDA3C4CB-375D-42CB-B533-7038608A81F5}"/>
              </a:ext>
            </a:extLst>
          </p:cNvPr>
          <p:cNvSpPr>
            <a:spLocks noGrp="1"/>
          </p:cNvSpPr>
          <p:nvPr>
            <p:ph idx="1"/>
          </p:nvPr>
        </p:nvSpPr>
        <p:spPr>
          <a:xfrm>
            <a:off x="381000" y="1371600"/>
            <a:ext cx="8402638" cy="4648200"/>
          </a:xfrm>
        </p:spPr>
        <p:txBody>
          <a:bodyPr/>
          <a:lstStyle/>
          <a:p>
            <a:r>
              <a:rPr lang="en-US" dirty="0"/>
              <a:t>Updated networks (</a:t>
            </a:r>
            <a:r>
              <a:rPr lang="en-US" dirty="0" err="1"/>
              <a:t>Infiniband</a:t>
            </a:r>
            <a:r>
              <a:rPr lang="en-US" dirty="0"/>
              <a:t> and Ethernet).</a:t>
            </a:r>
          </a:p>
          <a:p>
            <a:r>
              <a:rPr lang="en-US" dirty="0"/>
              <a:t>AI/Machine Learning</a:t>
            </a:r>
          </a:p>
          <a:p>
            <a:pPr lvl="1"/>
            <a:r>
              <a:rPr lang="en-US" dirty="0"/>
              <a:t>More hardware capacity</a:t>
            </a:r>
          </a:p>
          <a:p>
            <a:pPr lvl="1"/>
            <a:r>
              <a:rPr lang="en-US" dirty="0"/>
              <a:t>More variety of hardware components</a:t>
            </a:r>
          </a:p>
          <a:p>
            <a:pPr lvl="1"/>
            <a:r>
              <a:rPr lang="en-US" dirty="0"/>
              <a:t>More emphasis on AI/ML instead of floating point</a:t>
            </a:r>
          </a:p>
          <a:p>
            <a:r>
              <a:rPr lang="en-US" dirty="0"/>
              <a:t>Auto-archive directory for each user in each filesystem</a:t>
            </a:r>
          </a:p>
          <a:p>
            <a:pPr lvl="1"/>
            <a:r>
              <a:rPr lang="en-US" dirty="0"/>
              <a:t>Example: /scratch/</a:t>
            </a:r>
            <a:r>
              <a:rPr lang="en-US" dirty="0" err="1"/>
              <a:t>hneeman</a:t>
            </a:r>
            <a:r>
              <a:rPr lang="en-US" dirty="0"/>
              <a:t>/</a:t>
            </a:r>
            <a:r>
              <a:rPr lang="en-US" dirty="0" err="1"/>
              <a:t>autoarchive</a:t>
            </a:r>
            <a:endParaRPr lang="en-US" dirty="0"/>
          </a:p>
          <a:p>
            <a:pPr lvl="1"/>
            <a:r>
              <a:rPr lang="en-US" dirty="0"/>
              <a:t>A daemon script will constantly walk the filesystems looking for new/modified files to archive.</a:t>
            </a:r>
          </a:p>
          <a:p>
            <a:pPr lvl="1"/>
            <a:r>
              <a:rPr lang="en-US" dirty="0"/>
              <a:t>We’ll make this capability available to other institutions that use </a:t>
            </a:r>
            <a:r>
              <a:rPr lang="en-US" dirty="0" err="1"/>
              <a:t>OURRstore</a:t>
            </a:r>
            <a:r>
              <a:rPr lang="en-US" dirty="0"/>
              <a:t> (more on this shortly).</a:t>
            </a:r>
          </a:p>
        </p:txBody>
      </p:sp>
      <p:sp>
        <p:nvSpPr>
          <p:cNvPr id="4" name="Footer Placeholder 3">
            <a:extLst>
              <a:ext uri="{FF2B5EF4-FFF2-40B4-BE49-F238E27FC236}">
                <a16:creationId xmlns:a16="http://schemas.microsoft.com/office/drawing/2014/main" id="{6F0710A2-0589-4676-92BE-4E6B6B1531C4}"/>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97C1B7DE-CE24-4A8D-88C4-24068ECE44C5}"/>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41840048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Our Ugly Symposium Website!</a:t>
            </a:r>
          </a:p>
        </p:txBody>
      </p:sp>
      <p:sp>
        <p:nvSpPr>
          <p:cNvPr id="3" name="Content Placeholder 2"/>
          <p:cNvSpPr>
            <a:spLocks noGrp="1"/>
          </p:cNvSpPr>
          <p:nvPr>
            <p:ph idx="1"/>
          </p:nvPr>
        </p:nvSpPr>
        <p:spPr/>
        <p:txBody>
          <a:bodyPr/>
          <a:lstStyle/>
          <a:p>
            <a:pPr marL="0" indent="0">
              <a:buNone/>
            </a:pPr>
            <a:r>
              <a:rPr lang="en-US" dirty="0"/>
              <a:t>Our ugly Symposium website</a:t>
            </a:r>
          </a:p>
          <a:p>
            <a:pPr marL="0" indent="0" algn="ctr">
              <a:buNone/>
            </a:pPr>
            <a:r>
              <a:rPr lang="en-US" dirty="0">
                <a:latin typeface="Courier New" panose="02070309020205020404" pitchFamily="49" charset="0"/>
                <a:cs typeface="Courier New" panose="02070309020205020404" pitchFamily="49" charset="0"/>
                <a:hlinkClick r:id="rId3"/>
              </a:rPr>
              <a:t>http://</a:t>
            </a:r>
            <a:r>
              <a:rPr lang="en-US" dirty="0">
                <a:latin typeface="Courier New" panose="02070309020205020404" pitchFamily="49" charset="0"/>
                <a:cs typeface="Courier New" panose="02070309020205020404" pitchFamily="49" charset="0"/>
                <a:hlinkClick r:id="rId4"/>
              </a:rPr>
              <a:t>symposium2020.oscer.ou.edu</a:t>
            </a:r>
            <a:r>
              <a:rPr lang="en-US" dirty="0">
                <a:latin typeface="Courier New" panose="02070309020205020404" pitchFamily="49" charset="0"/>
                <a:cs typeface="Courier New" panose="02070309020205020404" pitchFamily="49" charset="0"/>
                <a:hlinkClick r:id="rId3"/>
              </a:rPr>
              <a:t>/</a:t>
            </a:r>
            <a:endParaRPr lang="en-US" dirty="0">
              <a:latin typeface="Courier New" panose="02070309020205020404" pitchFamily="49" charset="0"/>
              <a:cs typeface="Courier New" panose="02070309020205020404" pitchFamily="49" charset="0"/>
            </a:endParaRPr>
          </a:p>
          <a:p>
            <a:pPr marL="0" indent="0">
              <a:buNone/>
            </a:pPr>
            <a:r>
              <a:rPr lang="en-US" dirty="0"/>
              <a:t>has a complete agenda and speaker information.</a:t>
            </a:r>
          </a:p>
          <a:p>
            <a:pPr marL="0" indent="0">
              <a:buNone/>
            </a:pPr>
            <a:endParaRPr lang="en-US" dirty="0"/>
          </a:p>
          <a:p>
            <a:pPr marL="0" indent="0">
              <a:buNone/>
            </a:pPr>
            <a:r>
              <a:rPr lang="en-US" dirty="0"/>
              <a:t>It’s so ugly that it’s optimized for phones and tablets.</a:t>
            </a:r>
          </a:p>
          <a:p>
            <a:pPr marL="0" indent="0">
              <a:buNone/>
            </a:pPr>
            <a:endParaRPr lang="en-US" dirty="0"/>
          </a:p>
          <a:p>
            <a:pPr marL="0" indent="0">
              <a:buNone/>
            </a:pPr>
            <a:r>
              <a:rPr lang="en-US" dirty="0"/>
              <a:t>We encourage you to use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8397724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431F-591A-4EA1-A4B8-4D2BF30C2567}"/>
              </a:ext>
            </a:extLst>
          </p:cNvPr>
          <p:cNvSpPr>
            <a:spLocks noGrp="1"/>
          </p:cNvSpPr>
          <p:nvPr>
            <p:ph type="title"/>
          </p:nvPr>
        </p:nvSpPr>
        <p:spPr/>
        <p:txBody>
          <a:bodyPr/>
          <a:lstStyle/>
          <a:p>
            <a:r>
              <a:rPr lang="en-US" dirty="0" err="1"/>
              <a:t>OURdisk</a:t>
            </a:r>
            <a:r>
              <a:rPr lang="en-US" dirty="0"/>
              <a:t> (</a:t>
            </a:r>
            <a:r>
              <a:rPr lang="en-US" dirty="0" err="1"/>
              <a:t>Ceph</a:t>
            </a:r>
            <a:r>
              <a:rPr lang="en-US" dirty="0"/>
              <a:t> Condominium)</a:t>
            </a:r>
          </a:p>
        </p:txBody>
      </p:sp>
      <p:sp>
        <p:nvSpPr>
          <p:cNvPr id="3" name="Content Placeholder 2">
            <a:extLst>
              <a:ext uri="{FF2B5EF4-FFF2-40B4-BE49-F238E27FC236}">
                <a16:creationId xmlns:a16="http://schemas.microsoft.com/office/drawing/2014/main" id="{94B954BA-BA73-4993-833D-FB00936E0C8F}"/>
              </a:ext>
            </a:extLst>
          </p:cNvPr>
          <p:cNvSpPr>
            <a:spLocks noGrp="1"/>
          </p:cNvSpPr>
          <p:nvPr>
            <p:ph idx="1"/>
          </p:nvPr>
        </p:nvSpPr>
        <p:spPr>
          <a:xfrm>
            <a:off x="609600" y="1166322"/>
            <a:ext cx="7924800" cy="4648200"/>
          </a:xfrm>
        </p:spPr>
        <p:txBody>
          <a:bodyPr/>
          <a:lstStyle/>
          <a:p>
            <a:pPr>
              <a:spcBef>
                <a:spcPts val="0"/>
              </a:spcBef>
            </a:pPr>
            <a:r>
              <a:rPr lang="en-US" dirty="0"/>
              <a:t>OU Research Disk (</a:t>
            </a:r>
            <a:r>
              <a:rPr lang="en-US" dirty="0" err="1"/>
              <a:t>OURdisk</a:t>
            </a:r>
            <a:r>
              <a:rPr lang="en-US" dirty="0"/>
              <a:t>)</a:t>
            </a:r>
          </a:p>
          <a:p>
            <a:pPr>
              <a:spcBef>
                <a:spcPts val="0"/>
              </a:spcBef>
            </a:pPr>
            <a:r>
              <a:rPr lang="en-US" dirty="0"/>
              <a:t>Pricing coming soon – will be the lowest cost disk offering in OU IT history!</a:t>
            </a:r>
          </a:p>
          <a:p>
            <a:pPr>
              <a:spcBef>
                <a:spcPts val="0"/>
              </a:spcBef>
            </a:pPr>
            <a:r>
              <a:rPr lang="en-US" dirty="0" err="1"/>
              <a:t>Ceph</a:t>
            </a:r>
            <a:r>
              <a:rPr lang="en-US" dirty="0"/>
              <a:t> clusters at OU Norman and OUHSC</a:t>
            </a:r>
          </a:p>
          <a:p>
            <a:pPr lvl="1">
              <a:spcBef>
                <a:spcPts val="0"/>
              </a:spcBef>
            </a:pPr>
            <a:r>
              <a:rPr lang="en-US" dirty="0"/>
              <a:t>~3.8 PB per campus to start, then add more with demand</a:t>
            </a:r>
          </a:p>
          <a:p>
            <a:pPr lvl="1">
              <a:spcBef>
                <a:spcPts val="0"/>
              </a:spcBef>
            </a:pPr>
            <a:r>
              <a:rPr lang="en-US" dirty="0"/>
              <a:t>8+3 erasure coding – more reliable than RAID6!</a:t>
            </a:r>
          </a:p>
          <a:p>
            <a:pPr lvl="2">
              <a:spcBef>
                <a:spcPts val="0"/>
              </a:spcBef>
            </a:pPr>
            <a:r>
              <a:rPr lang="en-US" dirty="0"/>
              <a:t>We wrote a simulator that showed 0.1% chance of                      3 simultaneous drive failures on 1000+ drives over 5 years.</a:t>
            </a:r>
          </a:p>
          <a:p>
            <a:pPr>
              <a:spcBef>
                <a:spcPts val="0"/>
              </a:spcBef>
            </a:pPr>
            <a:r>
              <a:rPr lang="en-US" dirty="0"/>
              <a:t>Being deployed now (physical deployment completed).</a:t>
            </a:r>
          </a:p>
          <a:p>
            <a:pPr>
              <a:spcBef>
                <a:spcPts val="0"/>
              </a:spcBef>
            </a:pPr>
            <a:r>
              <a:rPr lang="en-US" dirty="0"/>
              <a:t>Initially available on the supercomputer, then we’ll roll out more options gradually, such as:</a:t>
            </a:r>
          </a:p>
          <a:p>
            <a:pPr lvl="1">
              <a:spcBef>
                <a:spcPts val="0"/>
              </a:spcBef>
            </a:pPr>
            <a:r>
              <a:rPr lang="en-US" dirty="0"/>
              <a:t>mirroring between campuses (at double the price);</a:t>
            </a:r>
          </a:p>
          <a:p>
            <a:pPr lvl="1">
              <a:spcBef>
                <a:spcPts val="0"/>
              </a:spcBef>
            </a:pPr>
            <a:r>
              <a:rPr lang="en-US" dirty="0"/>
              <a:t>mount on other OU IT servers;</a:t>
            </a:r>
          </a:p>
          <a:p>
            <a:pPr lvl="1">
              <a:spcBef>
                <a:spcPts val="0"/>
              </a:spcBef>
            </a:pPr>
            <a:r>
              <a:rPr lang="en-US" dirty="0"/>
              <a:t>mount on non-IT servers.</a:t>
            </a:r>
          </a:p>
        </p:txBody>
      </p:sp>
      <p:sp>
        <p:nvSpPr>
          <p:cNvPr id="4" name="Footer Placeholder 3">
            <a:extLst>
              <a:ext uri="{FF2B5EF4-FFF2-40B4-BE49-F238E27FC236}">
                <a16:creationId xmlns:a16="http://schemas.microsoft.com/office/drawing/2014/main" id="{B336661C-F0E9-4E0F-85F7-6B848C976E3D}"/>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774B1310-97F2-4501-9AF8-CED1986ED433}"/>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extLst>
      <p:ext uri="{BB962C8B-B14F-4D97-AF65-F5344CB8AC3E}">
        <p14:creationId xmlns:p14="http://schemas.microsoft.com/office/powerpoint/2010/main" val="4100135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A9E0-CF5F-436E-A0E2-A461C8534778}"/>
              </a:ext>
            </a:extLst>
          </p:cNvPr>
          <p:cNvSpPr>
            <a:spLocks noGrp="1"/>
          </p:cNvSpPr>
          <p:nvPr>
            <p:ph type="title"/>
          </p:nvPr>
        </p:nvSpPr>
        <p:spPr/>
        <p:txBody>
          <a:bodyPr/>
          <a:lstStyle/>
          <a:p>
            <a:r>
              <a:rPr lang="en-US" dirty="0" err="1"/>
              <a:t>OURRstore</a:t>
            </a:r>
            <a:r>
              <a:rPr lang="en-US" dirty="0"/>
              <a:t> Tape Archive</a:t>
            </a:r>
          </a:p>
        </p:txBody>
      </p:sp>
      <p:sp>
        <p:nvSpPr>
          <p:cNvPr id="3" name="Content Placeholder 2">
            <a:extLst>
              <a:ext uri="{FF2B5EF4-FFF2-40B4-BE49-F238E27FC236}">
                <a16:creationId xmlns:a16="http://schemas.microsoft.com/office/drawing/2014/main" id="{D0C14FB1-1628-4D8A-A988-A4DD6EAA68A8}"/>
              </a:ext>
            </a:extLst>
          </p:cNvPr>
          <p:cNvSpPr>
            <a:spLocks noGrp="1"/>
          </p:cNvSpPr>
          <p:nvPr>
            <p:ph idx="1"/>
          </p:nvPr>
        </p:nvSpPr>
        <p:spPr>
          <a:xfrm>
            <a:off x="609600" y="1143000"/>
            <a:ext cx="7924800" cy="4648200"/>
          </a:xfrm>
        </p:spPr>
        <p:txBody>
          <a:bodyPr/>
          <a:lstStyle/>
          <a:p>
            <a:r>
              <a:rPr lang="en-US" dirty="0"/>
              <a:t>OU &amp; Regional Research Store</a:t>
            </a:r>
          </a:p>
          <a:p>
            <a:r>
              <a:rPr lang="en-US" dirty="0"/>
              <a:t>Continues our successful business model on the PetaStore:</a:t>
            </a:r>
          </a:p>
          <a:p>
            <a:pPr lvl="1"/>
            <a:r>
              <a:rPr lang="en-US" dirty="0"/>
              <a:t>NSF MRI buys HW/SW;</a:t>
            </a:r>
          </a:p>
          <a:p>
            <a:pPr lvl="1"/>
            <a:r>
              <a:rPr lang="en-US" dirty="0"/>
              <a:t>CIO covers space/power/cooling/network/labor/maintenance;</a:t>
            </a:r>
          </a:p>
          <a:p>
            <a:pPr lvl="1"/>
            <a:r>
              <a:rPr lang="en-US" dirty="0"/>
              <a:t>researchers buy tape cartridges.</a:t>
            </a:r>
          </a:p>
          <a:p>
            <a:r>
              <a:rPr lang="en-US" dirty="0"/>
              <a:t>Open to researchers in all </a:t>
            </a:r>
            <a:r>
              <a:rPr lang="en-US" dirty="0" err="1"/>
              <a:t>EPSCoR</a:t>
            </a:r>
            <a:r>
              <a:rPr lang="en-US" dirty="0"/>
              <a:t> jurisdictions and          all Great Plains Network full member states.</a:t>
            </a:r>
          </a:p>
          <a:p>
            <a:r>
              <a:rPr lang="en-US" dirty="0"/>
              <a:t>Institutions in non-</a:t>
            </a:r>
            <a:r>
              <a:rPr lang="en-US" dirty="0" err="1"/>
              <a:t>EPSCoR</a:t>
            </a:r>
            <a:r>
              <a:rPr lang="en-US" dirty="0"/>
              <a:t>/non-GPN jurisdictions can buy a tape cartridge expansion cabinet (we have room for 2).</a:t>
            </a:r>
          </a:p>
          <a:p>
            <a:r>
              <a:rPr lang="en-US" dirty="0"/>
              <a:t>Over 80 research teams waiting (</a:t>
            </a:r>
            <a:r>
              <a:rPr lang="en-US" dirty="0" err="1"/>
              <a:t>im</a:t>
            </a:r>
            <a:r>
              <a:rPr lang="en-US" dirty="0"/>
              <a:t>)patiently.</a:t>
            </a:r>
          </a:p>
          <a:p>
            <a:r>
              <a:rPr lang="en-US" dirty="0"/>
              <a:t>Initially, 6 × LTO-8 tape drives = </a:t>
            </a:r>
          </a:p>
          <a:p>
            <a:r>
              <a:rPr lang="en-US" dirty="0"/>
              <a:t>~11,000 tape cartridge slots now, can grow to ~16,000.</a:t>
            </a:r>
          </a:p>
        </p:txBody>
      </p:sp>
      <p:sp>
        <p:nvSpPr>
          <p:cNvPr id="4" name="Footer Placeholder 3">
            <a:extLst>
              <a:ext uri="{FF2B5EF4-FFF2-40B4-BE49-F238E27FC236}">
                <a16:creationId xmlns:a16="http://schemas.microsoft.com/office/drawing/2014/main" id="{DF7404E0-BA78-4E5D-923A-1B8A82DDD424}"/>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C486994F-ADCB-44D9-8AE0-11FDDEB3E109}"/>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38132417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C625-9EA4-4808-8850-51918738FA9A}"/>
              </a:ext>
            </a:extLst>
          </p:cNvPr>
          <p:cNvSpPr>
            <a:spLocks noGrp="1"/>
          </p:cNvSpPr>
          <p:nvPr>
            <p:ph type="title"/>
          </p:nvPr>
        </p:nvSpPr>
        <p:spPr/>
        <p:txBody>
          <a:bodyPr/>
          <a:lstStyle/>
          <a:p>
            <a:r>
              <a:rPr lang="en-US" dirty="0" err="1"/>
              <a:t>OURRstore</a:t>
            </a:r>
            <a:r>
              <a:rPr lang="en-US" dirty="0"/>
              <a:t> Status</a:t>
            </a:r>
          </a:p>
        </p:txBody>
      </p:sp>
      <p:sp>
        <p:nvSpPr>
          <p:cNvPr id="3" name="Content Placeholder 2">
            <a:extLst>
              <a:ext uri="{FF2B5EF4-FFF2-40B4-BE49-F238E27FC236}">
                <a16:creationId xmlns:a16="http://schemas.microsoft.com/office/drawing/2014/main" id="{4127F8B5-DC60-4DD9-B401-36B826FF169B}"/>
              </a:ext>
            </a:extLst>
          </p:cNvPr>
          <p:cNvSpPr>
            <a:spLocks noGrp="1"/>
          </p:cNvSpPr>
          <p:nvPr>
            <p:ph idx="1"/>
          </p:nvPr>
        </p:nvSpPr>
        <p:spPr>
          <a:xfrm>
            <a:off x="457200" y="1371600"/>
            <a:ext cx="8326438" cy="4648200"/>
          </a:xfrm>
        </p:spPr>
        <p:txBody>
          <a:bodyPr/>
          <a:lstStyle/>
          <a:p>
            <a:r>
              <a:rPr lang="en-US" dirty="0"/>
              <a:t>All hardware purchased and delivered to OU’s 4PP data center.</a:t>
            </a:r>
          </a:p>
          <a:p>
            <a:r>
              <a:rPr lang="en-US" dirty="0"/>
              <a:t>Tape library physical deployment done.</a:t>
            </a:r>
          </a:p>
          <a:p>
            <a:r>
              <a:rPr lang="en-US" dirty="0"/>
              <a:t>Disk, server, switch physical deployment coming shortly.</a:t>
            </a:r>
          </a:p>
          <a:p>
            <a:r>
              <a:rPr lang="en-US" dirty="0"/>
              <a:t>“Friendly user” mode late 2020, full production spring 2021.</a:t>
            </a:r>
          </a:p>
          <a:p>
            <a:pPr lvl="1"/>
            <a:r>
              <a:rPr lang="en-US" dirty="0"/>
              <a:t>“Friendly user” means the exact opposite of user friendly.</a:t>
            </a:r>
          </a:p>
          <a:p>
            <a:r>
              <a:rPr lang="en-US" dirty="0"/>
              <a:t>Once we’re in production, we’ll set the PetaStore to read-only, then start copying files from there to here.</a:t>
            </a:r>
          </a:p>
          <a:p>
            <a:pPr lvl="1"/>
            <a:r>
              <a:rPr lang="en-US" dirty="0"/>
              <a:t>Copying will take at least 4 months, probably 6-12 months.</a:t>
            </a:r>
          </a:p>
        </p:txBody>
      </p:sp>
      <p:sp>
        <p:nvSpPr>
          <p:cNvPr id="4" name="Footer Placeholder 3">
            <a:extLst>
              <a:ext uri="{FF2B5EF4-FFF2-40B4-BE49-F238E27FC236}">
                <a16:creationId xmlns:a16="http://schemas.microsoft.com/office/drawing/2014/main" id="{14DE46E7-B4C0-451A-A0C3-DADC4F7AA7DB}"/>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122B683D-78E8-4717-96A4-518D3D34EA74}"/>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31704030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3E11-EBF5-42E3-A965-2B63C9E3E738}"/>
              </a:ext>
            </a:extLst>
          </p:cNvPr>
          <p:cNvSpPr>
            <a:spLocks noGrp="1"/>
          </p:cNvSpPr>
          <p:nvPr>
            <p:ph type="title"/>
          </p:nvPr>
        </p:nvSpPr>
        <p:spPr/>
        <p:txBody>
          <a:bodyPr/>
          <a:lstStyle/>
          <a:p>
            <a:r>
              <a:rPr lang="en-US" dirty="0" err="1"/>
              <a:t>OURRstore</a:t>
            </a:r>
            <a:r>
              <a:rPr lang="en-US" dirty="0"/>
              <a:t> New Features</a:t>
            </a:r>
          </a:p>
        </p:txBody>
      </p:sp>
      <p:sp>
        <p:nvSpPr>
          <p:cNvPr id="3" name="Content Placeholder 2">
            <a:extLst>
              <a:ext uri="{FF2B5EF4-FFF2-40B4-BE49-F238E27FC236}">
                <a16:creationId xmlns:a16="http://schemas.microsoft.com/office/drawing/2014/main" id="{A4E86946-3C7E-49AB-92AF-48651AF2B0E0}"/>
              </a:ext>
            </a:extLst>
          </p:cNvPr>
          <p:cNvSpPr>
            <a:spLocks noGrp="1"/>
          </p:cNvSpPr>
          <p:nvPr>
            <p:ph idx="1"/>
          </p:nvPr>
        </p:nvSpPr>
        <p:spPr>
          <a:xfrm>
            <a:off x="304800" y="1129005"/>
            <a:ext cx="8229600" cy="4648200"/>
          </a:xfrm>
        </p:spPr>
        <p:txBody>
          <a:bodyPr/>
          <a:lstStyle/>
          <a:p>
            <a:r>
              <a:rPr lang="en-US" sz="2200" b="1" u="sng" dirty="0"/>
              <a:t>Auto-Archiving</a:t>
            </a:r>
            <a:r>
              <a:rPr lang="en-US" sz="2200" dirty="0"/>
              <a:t>: User places files in a specific directory,                 a daemon process archives them automatically.</a:t>
            </a:r>
            <a:endParaRPr lang="en-US" sz="2200" b="1" u="sng" dirty="0"/>
          </a:p>
          <a:p>
            <a:r>
              <a:rPr lang="en-US" sz="2200" b="1" u="sng" dirty="0"/>
              <a:t>File Sharing</a:t>
            </a:r>
            <a:r>
              <a:rPr lang="en-US" sz="2200" dirty="0"/>
              <a:t> (via Globus license): With a few clicks,                        a file owner can designate a file to be downloadable by                  (a) a specific user, (b) a specific group or (c) the whole world.   (Files are private by default.)</a:t>
            </a:r>
          </a:p>
          <a:p>
            <a:r>
              <a:rPr lang="en-US" sz="2200" b="1" u="sng" dirty="0"/>
              <a:t>Caching</a:t>
            </a:r>
            <a:r>
              <a:rPr lang="en-US" sz="2200" dirty="0"/>
              <a:t>: Files live on the disk front end until they’re                    the least recently used and need to be cleared out to make room for incoming files – popular files are on disk and tape,   unpopular files are on tape only.</a:t>
            </a:r>
          </a:p>
          <a:p>
            <a:r>
              <a:rPr lang="en-US" sz="2200" b="1" u="sng" dirty="0"/>
              <a:t>Disk Purchase</a:t>
            </a:r>
            <a:r>
              <a:rPr lang="en-US" sz="2200" dirty="0"/>
              <a:t>: Buy disk that files can live on permanently,          for fast downloading.</a:t>
            </a:r>
          </a:p>
          <a:p>
            <a:r>
              <a:rPr lang="en-US" sz="2200" b="1" u="sng" dirty="0"/>
              <a:t>Researcher Cost</a:t>
            </a:r>
            <a:r>
              <a:rPr lang="en-US" sz="2200" dirty="0"/>
              <a:t>: LTO-7 “Type M” is 3.6 times bigger,              half the cost per TB of LTO-6 on the PetaStore.</a:t>
            </a:r>
          </a:p>
          <a:p>
            <a:endParaRPr lang="en-US" dirty="0"/>
          </a:p>
        </p:txBody>
      </p:sp>
      <p:sp>
        <p:nvSpPr>
          <p:cNvPr id="4" name="Footer Placeholder 3">
            <a:extLst>
              <a:ext uri="{FF2B5EF4-FFF2-40B4-BE49-F238E27FC236}">
                <a16:creationId xmlns:a16="http://schemas.microsoft.com/office/drawing/2014/main" id="{CDFA549B-825D-459A-BC22-761761AC5D8C}"/>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B41D0304-4A02-4CAB-A67A-4D8666199F17}"/>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spTree>
    <p:extLst>
      <p:ext uri="{BB962C8B-B14F-4D97-AF65-F5344CB8AC3E}">
        <p14:creationId xmlns:p14="http://schemas.microsoft.com/office/powerpoint/2010/main" val="32660286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0FFF-26EB-4168-B1C4-6C15E2E8FB9F}"/>
              </a:ext>
            </a:extLst>
          </p:cNvPr>
          <p:cNvSpPr>
            <a:spLocks noGrp="1"/>
          </p:cNvSpPr>
          <p:nvPr>
            <p:ph type="title"/>
          </p:nvPr>
        </p:nvSpPr>
        <p:spPr/>
        <p:txBody>
          <a:bodyPr/>
          <a:lstStyle/>
          <a:p>
            <a:r>
              <a:rPr lang="en-US" dirty="0"/>
              <a:t>HIPAA Enclaves</a:t>
            </a:r>
          </a:p>
        </p:txBody>
      </p:sp>
      <p:sp>
        <p:nvSpPr>
          <p:cNvPr id="3" name="Content Placeholder 2">
            <a:extLst>
              <a:ext uri="{FF2B5EF4-FFF2-40B4-BE49-F238E27FC236}">
                <a16:creationId xmlns:a16="http://schemas.microsoft.com/office/drawing/2014/main" id="{4FFF316A-3867-4AD2-97E1-52DB10586EF5}"/>
              </a:ext>
            </a:extLst>
          </p:cNvPr>
          <p:cNvSpPr>
            <a:spLocks noGrp="1"/>
          </p:cNvSpPr>
          <p:nvPr>
            <p:ph idx="1"/>
          </p:nvPr>
        </p:nvSpPr>
        <p:spPr/>
        <p:txBody>
          <a:bodyPr/>
          <a:lstStyle/>
          <a:p>
            <a:r>
              <a:rPr lang="en-US" dirty="0"/>
              <a:t>All OSCER systems will have HIPAA enclaves, targeting calendar 2021 (in planning stages now).</a:t>
            </a:r>
          </a:p>
          <a:p>
            <a:pPr lvl="1"/>
            <a:r>
              <a:rPr lang="en-US" dirty="0"/>
              <a:t>Supercomputer HIPAA enclave</a:t>
            </a:r>
          </a:p>
          <a:p>
            <a:pPr lvl="1"/>
            <a:r>
              <a:rPr lang="en-US" dirty="0" err="1"/>
              <a:t>OURdisk</a:t>
            </a:r>
            <a:r>
              <a:rPr lang="en-US" dirty="0"/>
              <a:t> (</a:t>
            </a:r>
            <a:r>
              <a:rPr lang="en-US" dirty="0" err="1"/>
              <a:t>Ceph</a:t>
            </a:r>
            <a:r>
              <a:rPr lang="en-US" dirty="0"/>
              <a:t>) HIPAA enclave</a:t>
            </a:r>
          </a:p>
          <a:p>
            <a:pPr lvl="1"/>
            <a:r>
              <a:rPr lang="en-US" dirty="0" err="1"/>
              <a:t>OURRstore</a:t>
            </a:r>
            <a:r>
              <a:rPr lang="en-US" dirty="0"/>
              <a:t> HIPAA enclave</a:t>
            </a:r>
          </a:p>
          <a:p>
            <a:r>
              <a:rPr lang="en-US" dirty="0"/>
              <a:t>Later, we plan to expand to other flavors of regulated data (e.g., Controlled Unclassified Information).</a:t>
            </a:r>
          </a:p>
        </p:txBody>
      </p:sp>
      <p:sp>
        <p:nvSpPr>
          <p:cNvPr id="4" name="Footer Placeholder 3">
            <a:extLst>
              <a:ext uri="{FF2B5EF4-FFF2-40B4-BE49-F238E27FC236}">
                <a16:creationId xmlns:a16="http://schemas.microsoft.com/office/drawing/2014/main" id="{7FC7D3CA-7E89-4303-86EE-6CCE7142BC5A}"/>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F4732C50-C27B-4B98-A3A1-A7622571D9D9}"/>
              </a:ext>
            </a:extLst>
          </p:cNvPr>
          <p:cNvSpPr>
            <a:spLocks noGrp="1"/>
          </p:cNvSpPr>
          <p:nvPr>
            <p:ph type="sldNum" sz="quarter" idx="11"/>
          </p:nvPr>
        </p:nvSpPr>
        <p:spPr/>
        <p:txBody>
          <a:bodyPr/>
          <a:lstStyle/>
          <a:p>
            <a:pPr>
              <a:defRPr/>
            </a:pPr>
            <a:fld id="{DAFF6522-D39A-4EFB-9FD2-0F43165FD2EE}" type="slidenum">
              <a:rPr lang="en-US" smtClean="0"/>
              <a:pPr>
                <a:defRPr/>
              </a:pPr>
              <a:t>24</a:t>
            </a:fld>
            <a:endParaRPr lang="en-US"/>
          </a:p>
        </p:txBody>
      </p:sp>
    </p:spTree>
    <p:extLst>
      <p:ext uri="{BB962C8B-B14F-4D97-AF65-F5344CB8AC3E}">
        <p14:creationId xmlns:p14="http://schemas.microsoft.com/office/powerpoint/2010/main" val="33670821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88A5C62D-58B0-4D92-BCA5-F25D896E396C}" type="slidenum">
              <a:rPr lang="en-US"/>
              <a:pPr/>
              <a:t>26</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 Summer 2013): </a:t>
            </a:r>
            <a:r>
              <a:rPr lang="en-US" b="1" dirty="0"/>
              <a:t>$375M+</a:t>
            </a:r>
          </a:p>
          <a:p>
            <a:pPr>
              <a:spcBef>
                <a:spcPts val="0"/>
              </a:spcBef>
            </a:pPr>
            <a:r>
              <a:rPr lang="en-US" dirty="0"/>
              <a:t>Funded projects facilitated: </a:t>
            </a:r>
            <a:r>
              <a:rPr lang="en-US" b="1" dirty="0"/>
              <a:t>600+</a:t>
            </a:r>
          </a:p>
          <a:p>
            <a:pPr>
              <a:spcBef>
                <a:spcPts val="0"/>
              </a:spcBef>
            </a:pPr>
            <a:r>
              <a:rPr lang="en-US" dirty="0"/>
              <a:t>OK faculty and staff: </a:t>
            </a:r>
            <a:r>
              <a:rPr lang="en-US" b="1" dirty="0"/>
              <a:t>250+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~$45M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marL="457200" lvl="1" indent="0">
              <a:spcBef>
                <a:spcPts val="0"/>
              </a:spcBef>
              <a:buNone/>
            </a:pPr>
            <a:endParaRPr lang="en-US" sz="1200" dirty="0">
              <a:solidFill>
                <a:srgbClr val="000000"/>
              </a:solidFill>
            </a:endParaRPr>
          </a:p>
          <a:p>
            <a:pPr>
              <a:spcBef>
                <a:spcPts val="0"/>
              </a:spcBef>
            </a:pPr>
            <a:r>
              <a:rPr lang="en-US" dirty="0"/>
              <a:t>Publications facilitated: </a:t>
            </a:r>
            <a:r>
              <a:rPr lang="en-US" b="1" dirty="0"/>
              <a:t>2900+</a:t>
            </a:r>
          </a:p>
        </p:txBody>
      </p:sp>
      <p:sp>
        <p:nvSpPr>
          <p:cNvPr id="3" name="TextBox 2"/>
          <p:cNvSpPr txBox="1"/>
          <p:nvPr/>
        </p:nvSpPr>
        <p:spPr>
          <a:xfrm>
            <a:off x="5244156" y="3228002"/>
            <a:ext cx="3565143" cy="2985433"/>
          </a:xfrm>
          <a:prstGeom prst="rect">
            <a:avLst/>
          </a:prstGeom>
          <a:noFill/>
        </p:spPr>
        <p:txBody>
          <a:bodyPr wrap="none" rtlCol="0">
            <a:spAutoFit/>
          </a:bodyPr>
          <a:lstStyle/>
          <a:p>
            <a:pPr marL="742950" lvl="1" indent="-285750" algn="l" eaLnBrk="0" hangingPunct="0">
              <a:spcBef>
                <a:spcPts val="0"/>
              </a:spcBef>
              <a:buClr>
                <a:srgbClr val="A50021"/>
              </a:buClr>
              <a:buSzPct val="55000"/>
              <a:buFont typeface="Wingdings" pitchFamily="2" charset="2"/>
              <a:buChar char="n"/>
            </a:pPr>
            <a:r>
              <a:rPr lang="en-US" sz="1400" b="1" dirty="0">
                <a:solidFill>
                  <a:srgbClr val="CC00CC"/>
                </a:solidFill>
              </a:rPr>
              <a:t>NSF CC* (ORU/CU/ECU): $500K</a:t>
            </a:r>
          </a:p>
          <a:p>
            <a:pPr marL="742950" lvl="1" indent="-285750" algn="l" eaLnBrk="0" hangingPunct="0">
              <a:spcBef>
                <a:spcPts val="0"/>
              </a:spcBef>
              <a:buClr>
                <a:srgbClr val="A50021"/>
              </a:buClr>
              <a:buSzPct val="55000"/>
              <a:buFont typeface="Wingdings" pitchFamily="2" charset="2"/>
              <a:buChar char="n"/>
            </a:pPr>
            <a:r>
              <a:rPr lang="en-US" sz="14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(TU): $180K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DOD DURIP (TU): $200K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NSF CC*</a:t>
            </a:r>
          </a:p>
          <a:p>
            <a:pPr lvl="1" algn="l" eaLnBrk="0" hangingPunct="0">
              <a:spcBef>
                <a:spcPts val="0"/>
              </a:spcBef>
              <a:buClr>
                <a:srgbClr val="A50021"/>
              </a:buClr>
              <a:buSzPct val="55000"/>
            </a:pPr>
            <a:r>
              <a:rPr lang="en-US" sz="1300" dirty="0">
                <a:solidFill>
                  <a:srgbClr val="000000"/>
                </a:solidFill>
              </a:rPr>
              <a:t>         (NSU/SWOSU/SE/RSU): $334K</a:t>
            </a:r>
          </a:p>
          <a:p>
            <a:pPr marL="742950" lvl="1" indent="-285750" algn="l" eaLnBrk="0" hangingPunct="0">
              <a:spcBef>
                <a:spcPts val="0"/>
              </a:spcBef>
              <a:buClr>
                <a:srgbClr val="A50021"/>
              </a:buClr>
              <a:buSzPct val="55000"/>
              <a:buFont typeface="Wingdings" pitchFamily="2" charset="2"/>
              <a:buChar char="n"/>
            </a:pPr>
            <a:endParaRPr lang="en-US" sz="1300" dirty="0">
              <a:solidFill>
                <a:srgbClr val="000000"/>
              </a:solidFill>
            </a:endParaRPr>
          </a:p>
          <a:p>
            <a:pPr lvl="1" algn="l" eaLnBrk="0" hangingPunct="0">
              <a:spcBef>
                <a:spcPts val="0"/>
              </a:spcBef>
              <a:buClr>
                <a:srgbClr val="A50021"/>
              </a:buClr>
              <a:buSzPct val="55000"/>
            </a:pPr>
            <a:endParaRPr lang="en-US" sz="1200" kern="0" dirty="0">
              <a:solidFill>
                <a:srgbClr val="000000"/>
              </a:solidFill>
              <a:latin typeface="Times New Roman"/>
            </a:endParaRPr>
          </a:p>
          <a:p>
            <a:endParaRPr lang="en-US" dirty="0"/>
          </a:p>
        </p:txBody>
      </p:sp>
    </p:spTree>
    <p:extLst>
      <p:ext uri="{BB962C8B-B14F-4D97-AF65-F5344CB8AC3E}">
        <p14:creationId xmlns:p14="http://schemas.microsoft.com/office/powerpoint/2010/main" val="19024953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Andy </a:t>
            </a:r>
            <a:r>
              <a:rPr lang="en-US" dirty="0" err="1"/>
              <a:t>Fagg</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err="1"/>
              <a:t>Chongle</a:t>
            </a:r>
            <a:r>
              <a:rPr lang="en-US" dirty="0"/>
              <a:t> Pan, Computer Science</a:t>
            </a:r>
          </a:p>
          <a:p>
            <a:pPr lvl="1">
              <a:spcBef>
                <a:spcPts val="0"/>
              </a:spcBef>
            </a:pPr>
            <a:r>
              <a:rPr lang="en-US" dirty="0"/>
              <a:t>Tyler Ransom, Economics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30 2020</a:t>
            </a:r>
          </a:p>
        </p:txBody>
      </p:sp>
    </p:spTree>
    <p:extLst>
      <p:ext uri="{BB962C8B-B14F-4D97-AF65-F5344CB8AC3E}">
        <p14:creationId xmlns:p14="http://schemas.microsoft.com/office/powerpoint/2010/main" val="4139805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30 2020</a:t>
            </a:r>
          </a:p>
        </p:txBody>
      </p:sp>
    </p:spTree>
    <p:extLst>
      <p:ext uri="{BB962C8B-B14F-4D97-AF65-F5344CB8AC3E}">
        <p14:creationId xmlns:p14="http://schemas.microsoft.com/office/powerpoint/2010/main" val="640800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600" b="1" dirty="0"/>
              <a:t>COMPLETED</a:t>
            </a:r>
            <a:endParaRPr lang="en-US" sz="1150" b="1" dirty="0"/>
          </a:p>
          <a:p>
            <a:pPr>
              <a:spcBef>
                <a:spcPts val="0"/>
              </a:spcBef>
              <a:buClrTx/>
              <a:buSzPct val="100000"/>
              <a:buFont typeface="+mj-lt"/>
              <a:buAutoNum type="arabicPeriod"/>
            </a:pPr>
            <a:r>
              <a:rPr lang="en-US" sz="900" dirty="0"/>
              <a:t>Grant No. EPS-0919466, “A </a:t>
            </a:r>
            <a:r>
              <a:rPr lang="en-US" sz="900" dirty="0" err="1"/>
              <a:t>cyberCommons</a:t>
            </a:r>
            <a:r>
              <a:rPr lang="en-US" sz="900" dirty="0"/>
              <a:t> for Ecological Forecasting,” OU+OSU+KU+KSU, $6M</a:t>
            </a:r>
            <a:endParaRPr lang="en-US" sz="900" b="1" dirty="0"/>
          </a:p>
          <a:p>
            <a:pPr>
              <a:spcBef>
                <a:spcPts val="0"/>
              </a:spcBef>
              <a:buClrTx/>
              <a:buSzPct val="100000"/>
              <a:buFont typeface="+mj-lt"/>
              <a:buAutoNum type="arabicPeriod"/>
            </a:pPr>
            <a:r>
              <a:rPr lang="en-US" sz="900" dirty="0"/>
              <a:t>Grant No. EPS-1006919, “Oklahoma Optical Initiative,” </a:t>
            </a:r>
            <a:r>
              <a:rPr lang="en-US" sz="900" dirty="0" err="1"/>
              <a:t>OU+OSU+Noble+TU+LU+OneNet</a:t>
            </a:r>
            <a:r>
              <a:rPr lang="en-US" sz="900" dirty="0"/>
              <a:t>, $1.17M</a:t>
            </a:r>
          </a:p>
          <a:p>
            <a:pPr>
              <a:spcBef>
                <a:spcPts val="0"/>
              </a:spcBef>
              <a:buClrTx/>
              <a:buSzPct val="100000"/>
              <a:buFont typeface="+mj-lt"/>
              <a:buAutoNum type="arabicPeriod"/>
            </a:pPr>
            <a:r>
              <a:rPr lang="en-US" sz="900" dirty="0"/>
              <a:t>Grant No. OCI-10310029, “MRI: Acquisition of Extensible </a:t>
            </a:r>
            <a:r>
              <a:rPr lang="en-US" sz="900" dirty="0" err="1"/>
              <a:t>Petascale</a:t>
            </a:r>
            <a:r>
              <a:rPr lang="en-US" sz="900" dirty="0"/>
              <a:t> Storage for Data Intensive Research,” OU, $793K</a:t>
            </a:r>
            <a:endParaRPr lang="en-US" sz="900" b="1" dirty="0"/>
          </a:p>
          <a:p>
            <a:pPr>
              <a:spcBef>
                <a:spcPts val="0"/>
              </a:spcBef>
              <a:buClrTx/>
              <a:buSzPct val="100000"/>
              <a:buFont typeface="+mj-lt"/>
              <a:buAutoNum type="arabicPeriod"/>
            </a:pPr>
            <a:r>
              <a:rPr lang="en-US" sz="900" dirty="0"/>
              <a:t>Grant No. OCI-1126330, “Acquisition of a High Performance Compute Cluster for Multidisciplinary Research,” OSU, $908K</a:t>
            </a:r>
            <a:endParaRPr lang="en-US" sz="900" b="1" dirty="0"/>
          </a:p>
          <a:p>
            <a:pPr>
              <a:spcBef>
                <a:spcPts val="0"/>
              </a:spcBef>
              <a:buClrTx/>
              <a:buSzPct val="100000"/>
              <a:buFont typeface="+mj-lt"/>
              <a:buAutoNum type="arabicPeriod"/>
            </a:pPr>
            <a:r>
              <a:rPr lang="en-US" sz="900" dirty="0"/>
              <a:t>Grant No. ACI- 1229107, “Acquisition of a High Performance Computing Cluster for Research and Education,” LU, $250</a:t>
            </a:r>
          </a:p>
          <a:p>
            <a:pPr>
              <a:spcBef>
                <a:spcPts val="0"/>
              </a:spcBef>
              <a:buClrTx/>
              <a:buSzPct val="100000"/>
              <a:buFont typeface="+mj-lt"/>
              <a:buAutoNum type="arabicPeriod"/>
            </a:pPr>
            <a:r>
              <a:rPr lang="en-US" sz="900" dirty="0"/>
              <a:t>Grant No. ACI-1440774, “ENCITE: </a:t>
            </a:r>
            <a:r>
              <a:rPr lang="en-US" sz="900" dirty="0" err="1"/>
              <a:t>ENabling</a:t>
            </a:r>
            <a:r>
              <a:rPr lang="en-US" sz="900" dirty="0"/>
              <a:t> </a:t>
            </a:r>
            <a:r>
              <a:rPr lang="en-US" sz="900" dirty="0" err="1"/>
              <a:t>CyberInfrastructure</a:t>
            </a:r>
            <a:r>
              <a:rPr lang="en-US" sz="900" dirty="0"/>
              <a:t> via Training and Engagement,” </a:t>
            </a:r>
            <a:r>
              <a:rPr lang="en-US" sz="900" dirty="0" err="1"/>
              <a:t>OneNet+GPN</a:t>
            </a:r>
            <a:r>
              <a:rPr lang="en-US" sz="900" dirty="0"/>
              <a:t>, $130K</a:t>
            </a:r>
          </a:p>
          <a:p>
            <a:pPr>
              <a:spcBef>
                <a:spcPts val="0"/>
              </a:spcBef>
              <a:buClrTx/>
              <a:buSzPct val="100000"/>
              <a:buFont typeface="+mj-lt"/>
              <a:buAutoNum type="arabicPeriod"/>
            </a:pPr>
            <a:r>
              <a:rPr lang="en-US" sz="900" dirty="0"/>
              <a:t>Grant No. ACI-1341028, “OneOklahoma Friction Free Network,” </a:t>
            </a:r>
            <a:r>
              <a:rPr lang="en-US" sz="900" dirty="0" err="1"/>
              <a:t>OU+OSU+LU+OII+UCO+OneNet</a:t>
            </a:r>
            <a:r>
              <a:rPr lang="en-US" sz="900" dirty="0"/>
              <a:t>, $500K</a:t>
            </a:r>
          </a:p>
          <a:p>
            <a:pPr>
              <a:spcBef>
                <a:spcPts val="0"/>
              </a:spcBef>
              <a:buClrTx/>
              <a:buSzPct val="100000"/>
              <a:buFont typeface="+mj-lt"/>
              <a:buAutoNum type="arabicPeriod"/>
            </a:pPr>
            <a:r>
              <a:rPr lang="en-US" sz="900" dirty="0"/>
              <a:t>Grant No. ACI-1440783, “A Model for Advanced Cyberinfrastructure Research and Education Facilitators,” OU, $400K</a:t>
            </a:r>
          </a:p>
          <a:p>
            <a:pPr>
              <a:spcBef>
                <a:spcPts val="0"/>
              </a:spcBef>
              <a:buClrTx/>
              <a:buSzPct val="100000"/>
              <a:buFont typeface="+mj-lt"/>
              <a:buAutoNum type="arabicPeriod"/>
            </a:pPr>
            <a:r>
              <a:rPr lang="en-US" sz="90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90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900" dirty="0"/>
              <a:t>Grant No. ?, “DURIP-ARO: Heterogeneous Cluster for Cyber-Physical System Security Analytics,” TU, $200K</a:t>
            </a:r>
          </a:p>
          <a:p>
            <a:pPr>
              <a:spcBef>
                <a:spcPts val="0"/>
              </a:spcBef>
              <a:buClrTx/>
              <a:buSzPct val="100000"/>
              <a:buFont typeface="+mj-lt"/>
              <a:buAutoNum type="arabicPeriod"/>
            </a:pPr>
            <a:r>
              <a:rPr lang="en-US" sz="900" dirty="0"/>
              <a:t>Grant No. CNS-1531270, “MRI: Development of Heterogeneous Cluster for Cyber-Physical System Hybrid Analytics,” TU, $180K</a:t>
            </a:r>
          </a:p>
          <a:p>
            <a:pPr>
              <a:spcBef>
                <a:spcPts val="0"/>
              </a:spcBef>
              <a:buClrTx/>
              <a:buSzPct val="100000"/>
              <a:buFont typeface="+mj-lt"/>
              <a:buAutoNum type="arabicPeriod"/>
            </a:pPr>
            <a:r>
              <a:rPr lang="en-US" sz="900" dirty="0"/>
              <a:t>Grant No. OAC-1659235, “CC* Network Design: Multiple Organization Regional One Oklahoma Friction Free Network (</a:t>
            </a:r>
            <a:r>
              <a:rPr lang="en-US" sz="900" dirty="0" err="1"/>
              <a:t>MORe</a:t>
            </a:r>
            <a:r>
              <a:rPr lang="en-US" sz="900" dirty="0"/>
              <a:t> OFFN)”, NSU+SWOSU+SE+RSU, $334K</a:t>
            </a:r>
          </a:p>
          <a:p>
            <a:pPr marL="0" indent="0">
              <a:spcBef>
                <a:spcPts val="0"/>
              </a:spcBef>
              <a:buClrTx/>
              <a:buSzPct val="100000"/>
              <a:buNone/>
            </a:pPr>
            <a:r>
              <a:rPr lang="en-US" sz="1600" b="1" dirty="0"/>
              <a:t>ONGOING</a:t>
            </a:r>
          </a:p>
          <a:p>
            <a:pPr>
              <a:spcBef>
                <a:spcPts val="0"/>
              </a:spcBef>
              <a:buClrTx/>
              <a:buSzPct val="100000"/>
              <a:buFont typeface="+mj-lt"/>
              <a:buAutoNum type="arabicPeriod"/>
            </a:pPr>
            <a:r>
              <a:rPr lang="en-US" sz="1000" dirty="0"/>
              <a:t>Grant No. OAC-1828567, “MRI: Acquisition of a Regional Resource for Long-term Archiving of Large Scale Research Data Collections,” OU, $968K</a:t>
            </a:r>
          </a:p>
          <a:p>
            <a:pPr>
              <a:spcBef>
                <a:spcPts val="0"/>
              </a:spcBef>
              <a:buClrTx/>
              <a:buSzPct val="100000"/>
              <a:buFont typeface="+mj-lt"/>
              <a:buAutoNum type="arabicPeriod"/>
            </a:pPr>
            <a:r>
              <a:rPr lang="en-US" sz="1000" dirty="0"/>
              <a:t>Grant No. OAC-1925744, “CC* Regional: Extended Vital Education Reach Multiple Organization Regional </a:t>
            </a:r>
            <a:r>
              <a:rPr lang="en-US" sz="1000" dirty="0" err="1"/>
              <a:t>OneOklahoma</a:t>
            </a:r>
            <a:r>
              <a:rPr lang="en-US" sz="1000" dirty="0"/>
              <a:t> Friction Free Network              (EVER-</a:t>
            </a:r>
            <a:r>
              <a:rPr lang="en-US" sz="1000" dirty="0" err="1"/>
              <a:t>MORe</a:t>
            </a:r>
            <a:r>
              <a:rPr lang="en-US" sz="1000" dirty="0"/>
              <a:t>-OFFN),” </a:t>
            </a:r>
            <a:r>
              <a:rPr lang="en-US" sz="1000" dirty="0" err="1"/>
              <a:t>ORU+Cameron+ECU</a:t>
            </a:r>
            <a:r>
              <a:rPr lang="en-US" sz="1000" dirty="0"/>
              <a:t>, $500K</a:t>
            </a:r>
          </a:p>
          <a:p>
            <a:pPr>
              <a:spcBef>
                <a:spcPts val="0"/>
              </a:spcBef>
              <a:buClrTx/>
              <a:buSzPct val="100000"/>
              <a:buFont typeface="+mj-lt"/>
              <a:buAutoNum type="arabicPeriod"/>
            </a:pPr>
            <a:r>
              <a:rPr lang="en-US" sz="1000" dirty="0"/>
              <a:t>Grant No. OAC-1925681, “CC* Team: Great Plains Regional </a:t>
            </a:r>
            <a:r>
              <a:rPr lang="en-US" sz="1000" dirty="0" err="1"/>
              <a:t>CyberTeam</a:t>
            </a:r>
            <a:r>
              <a:rPr lang="en-US" sz="1000" dirty="0"/>
              <a:t>,” $950K (OU subaward $127K) – all of GPN</a:t>
            </a:r>
          </a:p>
          <a:p>
            <a:pPr marL="0" indent="0">
              <a:spcBef>
                <a:spcPts val="0"/>
              </a:spcBef>
              <a:buClrTx/>
              <a:buSzPct val="100000"/>
              <a:buNone/>
            </a:pPr>
            <a:r>
              <a:rPr lang="en-US" sz="2100" b="1" u="sng" dirty="0"/>
              <a:t>TOTAL to OK under OCII/OneOCII</a:t>
            </a:r>
            <a:r>
              <a:rPr lang="en-US" sz="2100" dirty="0"/>
              <a:t>: Sep 2008-Sep 2020:</a:t>
            </a:r>
          </a:p>
          <a:p>
            <a:pPr marL="0" indent="0">
              <a:spcBef>
                <a:spcPts val="0"/>
              </a:spcBef>
              <a:buClrTx/>
              <a:buSzPct val="100000"/>
              <a:buNone/>
            </a:pPr>
            <a:r>
              <a:rPr lang="en-US" sz="2100" dirty="0"/>
              <a:t>$13.7M in 16 CI grants to 15 OK institutions (OU, OSU, TU, LU, UCO, OII, Noble, OneNet, CU, ECU, NSU, ORU, SWOSU, SE, RSU)</a:t>
            </a:r>
          </a:p>
          <a:p>
            <a:pPr marL="0" indent="0">
              <a:spcBef>
                <a:spcPts val="0"/>
              </a:spcBef>
              <a:buClrTx/>
              <a:buSzPct val="100000"/>
              <a:buNone/>
            </a:pPr>
            <a:r>
              <a:rPr lang="en-US" sz="2100" dirty="0"/>
              <a:t>Average of $1.1M per year in new CI grants to OK institutions</a:t>
            </a:r>
          </a:p>
          <a:p>
            <a:pPr marL="0" indent="0">
              <a:spcBef>
                <a:spcPts val="0"/>
              </a:spcBef>
              <a:buClrTx/>
              <a:buSzPct val="100000"/>
              <a:buNone/>
            </a:pPr>
            <a:r>
              <a:rPr lang="en-US" sz="2100" b="1" dirty="0"/>
              <a:t>Comparison: 2001-2008: $722K (3 grants) TOTAL (1/12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AF4671DE-5C4E-40C3-984F-080239C18D30}" type="slidenum">
              <a:rPr lang="en-US"/>
              <a:pPr/>
              <a:t>3</a:t>
            </a:fld>
            <a:endParaRPr lang="en-US"/>
          </a:p>
        </p:txBody>
      </p:sp>
      <p:sp>
        <p:nvSpPr>
          <p:cNvPr id="924674" name="Rectangle 2"/>
          <p:cNvSpPr>
            <a:spLocks noGrp="1" noChangeArrowheads="1"/>
          </p:cNvSpPr>
          <p:nvPr>
            <p:ph type="title"/>
          </p:nvPr>
        </p:nvSpPr>
        <p:spPr/>
        <p:txBody>
          <a:bodyPr/>
          <a:lstStyle/>
          <a:p>
            <a:r>
              <a:rPr lang="en-US" sz="3600" dirty="0"/>
              <a:t>Preregistration Profile 2020</a:t>
            </a:r>
          </a:p>
        </p:txBody>
      </p:sp>
      <p:sp>
        <p:nvSpPr>
          <p:cNvPr id="924675" name="Rectangle 3"/>
          <p:cNvSpPr>
            <a:spLocks noGrp="1" noChangeArrowheads="1"/>
          </p:cNvSpPr>
          <p:nvPr>
            <p:ph type="body" idx="1"/>
          </p:nvPr>
        </p:nvSpPr>
        <p:spPr>
          <a:xfrm>
            <a:off x="228600" y="1371600"/>
            <a:ext cx="8686800" cy="4648200"/>
          </a:xfrm>
        </p:spPr>
        <p:txBody>
          <a:bodyPr/>
          <a:lstStyle/>
          <a:p>
            <a:r>
              <a:rPr lang="en-US" b="1" u="sng" dirty="0"/>
              <a:t>Organizations</a:t>
            </a:r>
            <a:r>
              <a:rPr lang="en-US" dirty="0"/>
              <a:t>: 740 preregistered (or speaking) from                  48 US states and 4 US territories (missing only AK, WY),        plus 14 other countries on every continent except Antarctica</a:t>
            </a:r>
          </a:p>
          <a:p>
            <a:pPr lvl="1">
              <a:lnSpc>
                <a:spcPct val="90000"/>
              </a:lnSpc>
            </a:pPr>
            <a:r>
              <a:rPr lang="en-US" b="1" u="sng" dirty="0"/>
              <a:t>Academic</a:t>
            </a:r>
            <a:r>
              <a:rPr lang="en-US" dirty="0"/>
              <a:t>: preregistered 229 institutions</a:t>
            </a:r>
          </a:p>
          <a:p>
            <a:pPr lvl="2"/>
            <a:r>
              <a:rPr lang="en-US" dirty="0"/>
              <a:t>Includes 79 academic institutions in 25 of 28 </a:t>
            </a:r>
            <a:r>
              <a:rPr lang="en-US" dirty="0" err="1"/>
              <a:t>EPSCoR</a:t>
            </a:r>
            <a:r>
              <a:rPr lang="en-US" dirty="0"/>
              <a:t> jurisdictions</a:t>
            </a:r>
          </a:p>
          <a:p>
            <a:pPr lvl="1">
              <a:lnSpc>
                <a:spcPct val="80000"/>
              </a:lnSpc>
            </a:pPr>
            <a:r>
              <a:rPr lang="en-US" b="1" u="sng" dirty="0"/>
              <a:t>Industry</a:t>
            </a:r>
            <a:r>
              <a:rPr lang="en-US" dirty="0"/>
              <a:t>: preregistered 43 private companies</a:t>
            </a:r>
          </a:p>
          <a:p>
            <a:pPr lvl="1">
              <a:lnSpc>
                <a:spcPct val="80000"/>
              </a:lnSpc>
            </a:pPr>
            <a:r>
              <a:rPr lang="en-US" b="1" u="sng" dirty="0"/>
              <a:t>Government</a:t>
            </a:r>
            <a:r>
              <a:rPr lang="en-US" dirty="0"/>
              <a:t>: preregistered 22 agencies (federal, state, non-US)</a:t>
            </a:r>
          </a:p>
          <a:p>
            <a:pPr lvl="1">
              <a:lnSpc>
                <a:spcPct val="80000"/>
              </a:lnSpc>
            </a:pPr>
            <a:r>
              <a:rPr lang="en-US" b="1" u="sng" dirty="0"/>
              <a:t>Non-governmental/not-for-profit</a:t>
            </a:r>
            <a:r>
              <a:rPr lang="en-US" dirty="0"/>
              <a:t>: preregistered 16 organizations</a:t>
            </a:r>
          </a:p>
          <a:p>
            <a:pPr>
              <a:lnSpc>
                <a:spcPct val="80000"/>
              </a:lnSpc>
            </a:pPr>
            <a:r>
              <a:rPr lang="en-US" b="1" u="sng" dirty="0"/>
              <a:t>Demographics</a:t>
            </a:r>
            <a:r>
              <a:rPr lang="en-US" dirty="0"/>
              <a:t>: 737 preregistered (and/or speaking)</a:t>
            </a:r>
          </a:p>
          <a:p>
            <a:pPr lvl="1">
              <a:lnSpc>
                <a:spcPct val="80000"/>
              </a:lnSpc>
            </a:pPr>
            <a:r>
              <a:rPr lang="en-US" dirty="0"/>
              <a:t>15% OU, 85% non-OU (or unknown)</a:t>
            </a:r>
          </a:p>
          <a:p>
            <a:pPr lvl="1">
              <a:lnSpc>
                <a:spcPct val="80000"/>
              </a:lnSpc>
            </a:pPr>
            <a:r>
              <a:rPr lang="en-US" dirty="0"/>
              <a:t>31% Oklahoma, 69% non-Oklahoma (or unknown)</a:t>
            </a:r>
          </a:p>
          <a:p>
            <a:pPr lvl="1">
              <a:lnSpc>
                <a:spcPct val="80000"/>
              </a:lnSpc>
            </a:pPr>
            <a:r>
              <a:rPr lang="en-US" dirty="0"/>
              <a:t>50% from EPSCoR states, 50% non-EPSCoR (or unknown)</a:t>
            </a:r>
          </a:p>
          <a:p>
            <a:pPr lvl="1">
              <a:lnSpc>
                <a:spcPct val="70000"/>
              </a:lnSpc>
            </a:pPr>
            <a:r>
              <a:rPr lang="en-US" dirty="0"/>
              <a:t>83% academic, 17% non-academic (or unknown)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Grants That Needed OCII/</a:t>
            </a:r>
            <a:r>
              <a:rPr lang="en-US" sz="3900" dirty="0" err="1"/>
              <a:t>OneOCII</a:t>
            </a:r>
            <a:endParaRPr lang="en-US" sz="3900" dirty="0"/>
          </a:p>
        </p:txBody>
      </p:sp>
      <p:sp>
        <p:nvSpPr>
          <p:cNvPr id="3" name="Content Placeholder 2"/>
          <p:cNvSpPr>
            <a:spLocks noGrp="1"/>
          </p:cNvSpPr>
          <p:nvPr>
            <p:ph idx="1"/>
          </p:nvPr>
        </p:nvSpPr>
        <p:spPr>
          <a:xfrm>
            <a:off x="381000" y="1371600"/>
            <a:ext cx="8402638" cy="4648200"/>
          </a:xfrm>
        </p:spPr>
        <p:txBody>
          <a:bodyPr/>
          <a:lstStyle/>
          <a:p>
            <a:pPr marL="0" indent="0">
              <a:spcBef>
                <a:spcPts val="0"/>
              </a:spcBef>
              <a:buNone/>
            </a:pPr>
            <a:r>
              <a:rPr lang="en-US" sz="1600" b="1" dirty="0"/>
              <a:t>COMPLETED</a:t>
            </a:r>
          </a:p>
          <a:p>
            <a:pPr>
              <a:spcBef>
                <a:spcPts val="0"/>
              </a:spcBef>
            </a:pPr>
            <a:r>
              <a:rPr lang="en-US" sz="1600" dirty="0"/>
              <a:t>Grant No. EPS-0814361, “Building Oklahoma's Leadership Role in Cellulosic Bioenergy,” OU+OSU, $15M</a:t>
            </a:r>
          </a:p>
          <a:p>
            <a:pPr>
              <a:spcBef>
                <a:spcPts val="0"/>
              </a:spcBef>
            </a:pPr>
            <a:r>
              <a:rPr lang="en-US" sz="1600" dirty="0"/>
              <a:t>Grant No. EPS-1301789, “Adapting Socio-ecological Systems to Increased Climate Variability,” </a:t>
            </a:r>
            <a:r>
              <a:rPr lang="en-US" sz="1600" dirty="0" err="1"/>
              <a:t>OU+OSU+TU+Noble</a:t>
            </a:r>
            <a:r>
              <a:rPr lang="en-US" sz="1600" dirty="0"/>
              <a:t>, $20M</a:t>
            </a:r>
          </a:p>
          <a:p>
            <a:pPr marL="0" indent="0">
              <a:spcBef>
                <a:spcPts val="0"/>
              </a:spcBef>
              <a:buNone/>
            </a:pPr>
            <a:endParaRPr lang="en-US" sz="1600" dirty="0"/>
          </a:p>
          <a:p>
            <a:pPr marL="0" indent="0">
              <a:spcBef>
                <a:spcPts val="0"/>
              </a:spcBef>
              <a:buNone/>
            </a:pPr>
            <a:r>
              <a:rPr lang="en-US" b="1" u="sng" dirty="0"/>
              <a:t>TOTAL under OCII/</a:t>
            </a:r>
            <a:r>
              <a:rPr lang="en-US" b="1" u="sng" dirty="0" err="1"/>
              <a:t>OneOCII</a:t>
            </a:r>
            <a:r>
              <a:rPr lang="en-US" dirty="0"/>
              <a:t>: $35M in 2 grants that needed OCII/</a:t>
            </a:r>
            <a:r>
              <a:rPr lang="en-US" dirty="0" err="1"/>
              <a:t>OneOCII</a:t>
            </a:r>
            <a:r>
              <a:rPr lang="en-US" dirty="0"/>
              <a:t> to be fundable, to 4 OK institutions since Sep 2008</a:t>
            </a:r>
          </a:p>
          <a:p>
            <a:pPr marL="0" indent="0">
              <a:spcBef>
                <a:spcPts val="0"/>
              </a:spcBef>
              <a:buNone/>
            </a:pPr>
            <a:endParaRPr lang="en-US" sz="1600"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30748729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300" dirty="0"/>
              <a:t>H. Neeman, D. Akin, H. Al-Azzawi, K. L. Brandt, J. Brooks Kieffer, D. Brunson, D. </a:t>
            </a:r>
            <a:r>
              <a:rPr lang="en-US" sz="1300" dirty="0" err="1"/>
              <a:t>Colbry</a:t>
            </a:r>
            <a:r>
              <a:rPr lang="en-US" sz="1300" dirty="0"/>
              <a:t>, S. </a:t>
            </a:r>
            <a:r>
              <a:rPr lang="en-US" sz="1300" dirty="0" err="1"/>
              <a:t>Gesing</a:t>
            </a:r>
            <a:r>
              <a:rPr lang="en-US" sz="1300" dirty="0"/>
              <a:t>,                               A. </a:t>
            </a:r>
            <a:r>
              <a:rPr lang="en-US" sz="1300" dirty="0" err="1"/>
              <a:t>Klimaszewski</a:t>
            </a:r>
            <a:r>
              <a:rPr lang="en-US" sz="1300" dirty="0"/>
              <a:t>-Patterson, C. </a:t>
            </a:r>
            <a:r>
              <a:rPr lang="en-US" sz="1300" dirty="0" err="1"/>
              <a:t>Mizumoto</a:t>
            </a:r>
            <a:r>
              <a:rPr lang="en-US" sz="1300" dirty="0"/>
              <a:t>, J. A. Pine-Thomas, A. Z. Schwartz, H. </a:t>
            </a:r>
            <a:r>
              <a:rPr lang="en-US" sz="1300" dirty="0" err="1"/>
              <a:t>Severini</a:t>
            </a:r>
            <a:r>
              <a:rPr lang="en-US" sz="1300" dirty="0"/>
              <a:t>, D. Voss and M. </a:t>
            </a:r>
            <a:r>
              <a:rPr lang="en-US" sz="1300" dirty="0" err="1"/>
              <a:t>Tanash</a:t>
            </a:r>
            <a:r>
              <a:rPr lang="en-US" sz="1300" dirty="0"/>
              <a:t>, 2020: “Cyberinfrastructure Facilitation Skills Training via the Virtual Residency Program.” </a:t>
            </a:r>
            <a:r>
              <a:rPr lang="en-US" sz="1300" i="1" dirty="0"/>
              <a:t>Proc. PEARC'20</a:t>
            </a:r>
            <a:r>
              <a:rPr lang="en-US" sz="1300" dirty="0"/>
              <a:t>, 421-428.            DOI: </a:t>
            </a:r>
            <a:r>
              <a:rPr lang="en-US" sz="1300" dirty="0">
                <a:hlinkClick r:id="rId3"/>
              </a:rPr>
              <a:t>10.1145/3311790.3396629</a:t>
            </a:r>
            <a:r>
              <a:rPr lang="en-US" sz="1300" dirty="0"/>
              <a:t>.</a:t>
            </a:r>
          </a:p>
          <a:p>
            <a:pPr>
              <a:spcBef>
                <a:spcPts val="300"/>
              </a:spcBef>
              <a:buClrTx/>
              <a:buSzPct val="100000"/>
              <a:buFont typeface="+mj-lt"/>
              <a:buAutoNum type="arabicPeriod"/>
            </a:pPr>
            <a:r>
              <a:rPr lang="en-US" sz="1300" dirty="0"/>
              <a:t>S. P. Calhoun, D. Akin, B. Zimmerman and H. Neeman, 2019: “Large Scale Research Data Archiving: Training for an Inconvenient Technology.” </a:t>
            </a:r>
            <a:r>
              <a:rPr lang="en-US" sz="1300" i="1" dirty="0"/>
              <a:t>Journal of Computational Science</a:t>
            </a:r>
            <a:r>
              <a:rPr lang="en-US" sz="1300" dirty="0"/>
              <a:t>, </a:t>
            </a:r>
            <a:r>
              <a:rPr lang="fr-FR" sz="1300" dirty="0"/>
              <a:t>36, article 100523 (</a:t>
            </a:r>
            <a:r>
              <a:rPr lang="fr-FR" sz="1300" dirty="0" err="1"/>
              <a:t>available</a:t>
            </a:r>
            <a:r>
              <a:rPr lang="fr-FR" sz="1300" dirty="0"/>
              <a:t> online 2016).                      </a:t>
            </a:r>
            <a:r>
              <a:rPr lang="en-US" sz="1300" dirty="0"/>
              <a:t> DOI: </a:t>
            </a:r>
            <a:r>
              <a:rPr lang="en-US" sz="1300" u="sng" dirty="0">
                <a:hlinkClick r:id="rId4"/>
              </a:rPr>
              <a:t>10.1016/j.jocs.2020.07.005</a:t>
            </a:r>
            <a:r>
              <a:rPr lang="en-US" sz="1300" dirty="0"/>
              <a:t>.</a:t>
            </a:r>
          </a:p>
          <a:p>
            <a:pPr>
              <a:spcBef>
                <a:spcPts val="300"/>
              </a:spcBef>
              <a:buClrTx/>
              <a:buSzPct val="100000"/>
              <a:buFont typeface="+mj-lt"/>
              <a:buAutoNum type="arabicPeriod"/>
            </a:pPr>
            <a:r>
              <a:rPr lang="en-US" sz="1300" dirty="0"/>
              <a:t>H. Neeman, H. M. Al-Azzawi, D. Brunson, W. Burke, D. </a:t>
            </a:r>
            <a:r>
              <a:rPr lang="en-US" sz="1300" dirty="0" err="1"/>
              <a:t>Colbry</a:t>
            </a:r>
            <a:r>
              <a:rPr lang="en-US" sz="1300" dirty="0"/>
              <a:t>, J. T. </a:t>
            </a:r>
            <a:r>
              <a:rPr lang="en-US" sz="1300" dirty="0" err="1"/>
              <a:t>Falgout</a:t>
            </a:r>
            <a:r>
              <a:rPr lang="en-US" sz="1300" dirty="0"/>
              <a:t>, J. W. Ferguson, S. </a:t>
            </a:r>
            <a:r>
              <a:rPr lang="en-US" sz="1300" dirty="0" err="1"/>
              <a:t>Gesing</a:t>
            </a:r>
            <a:r>
              <a:rPr lang="en-US" sz="1300" dirty="0"/>
              <a:t>, J. </a:t>
            </a:r>
            <a:r>
              <a:rPr lang="en-US" sz="1300" dirty="0" err="1"/>
              <a:t>Gyllinsky</a:t>
            </a:r>
            <a:r>
              <a:rPr lang="en-US" sz="1300" dirty="0"/>
              <a:t>,             C. S. Simmons, J. L. Simms, M. </a:t>
            </a:r>
            <a:r>
              <a:rPr lang="en-US" sz="1300" dirty="0" err="1"/>
              <a:t>Tanash</a:t>
            </a:r>
            <a:r>
              <a:rPr lang="en-US" sz="1300" dirty="0"/>
              <a:t>, D. Voss, J. Wells and S. </a:t>
            </a:r>
            <a:r>
              <a:rPr lang="en-US" sz="1300" dirty="0" err="1"/>
              <a:t>Yockel</a:t>
            </a:r>
            <a:r>
              <a:rPr lang="en-US" sz="1300" dirty="0"/>
              <a:t>, 2020: “Cultivating the Cyberinfrastructure Workforce via an Intermediate/Advanced Virtual Residency Workshop.” </a:t>
            </a:r>
            <a:r>
              <a:rPr lang="en-US" sz="1300" i="1" dirty="0"/>
              <a:t>Proc. PEARC’19</a:t>
            </a:r>
            <a:r>
              <a:rPr lang="en-US" sz="1300" dirty="0"/>
              <a:t>, article 79.                              DOI: </a:t>
            </a:r>
            <a:r>
              <a:rPr lang="en-US" sz="1300" dirty="0">
                <a:hlinkClick r:id="rId5"/>
              </a:rPr>
              <a:t>10.1145/3332186.3332204</a:t>
            </a:r>
            <a:r>
              <a:rPr lang="en-US" sz="1300" dirty="0"/>
              <a:t>.</a:t>
            </a:r>
          </a:p>
          <a:p>
            <a:pPr>
              <a:spcBef>
                <a:spcPts val="300"/>
              </a:spcBef>
              <a:buClrTx/>
              <a:buSzPct val="100000"/>
              <a:buFont typeface="+mj-lt"/>
              <a:buAutoNum type="arabicPeriod"/>
            </a:pPr>
            <a:r>
              <a:rPr lang="en-US" sz="1300" dirty="0"/>
              <a:t>N. </a:t>
            </a:r>
            <a:r>
              <a:rPr lang="en-US" sz="1300" dirty="0" err="1"/>
              <a:t>Berente</a:t>
            </a:r>
            <a:r>
              <a:rPr lang="en-US" sz="1300" dirty="0"/>
              <a:t>, S. </a:t>
            </a:r>
            <a:r>
              <a:rPr lang="en-US" sz="1300" dirty="0" err="1"/>
              <a:t>Ahalt</a:t>
            </a:r>
            <a:r>
              <a:rPr lang="en-US" sz="1300" dirty="0"/>
              <a:t>, J. </a:t>
            </a:r>
            <a:r>
              <a:rPr lang="en-US" sz="1300" dirty="0" err="1"/>
              <a:t>Bottum</a:t>
            </a:r>
            <a:r>
              <a:rPr lang="en-US" sz="1300" dirty="0"/>
              <a:t>, D. Brunson, J. </a:t>
            </a:r>
            <a:r>
              <a:rPr lang="en-US" sz="1300" dirty="0" err="1"/>
              <a:t>Cutcher-Gershenfeld</a:t>
            </a:r>
            <a:r>
              <a:rPr lang="en-US" sz="1300" dirty="0"/>
              <a:t>, J. </a:t>
            </a:r>
            <a:r>
              <a:rPr lang="en-US" sz="1300" dirty="0" err="1"/>
              <a:t>Howison</a:t>
            </a:r>
            <a:r>
              <a:rPr lang="en-US" sz="1300" dirty="0"/>
              <a:t>, J. L. King, H. Neeman, J. Towns,                    N. Wilkins-</a:t>
            </a:r>
            <a:r>
              <a:rPr lang="en-US" sz="1300" dirty="0" err="1"/>
              <a:t>Diehr</a:t>
            </a:r>
            <a:r>
              <a:rPr lang="en-US" sz="1300" dirty="0"/>
              <a:t> and S. Winter, 2020: “The Professionalization of Cyberinfrastructure Personnel?” </a:t>
            </a:r>
            <a:r>
              <a:rPr lang="en-US" sz="1300" i="1" dirty="0"/>
              <a:t>Proc. PEARC’19</a:t>
            </a:r>
            <a:r>
              <a:rPr lang="en-US" sz="1300" dirty="0"/>
              <a:t>,  article 87. DOI: </a:t>
            </a:r>
            <a:r>
              <a:rPr lang="en-US" sz="1300" dirty="0">
                <a:hlinkClick r:id="rId6"/>
              </a:rPr>
              <a:t>10.1145/3332186.3332225</a:t>
            </a:r>
            <a:r>
              <a:rPr lang="en-US" sz="1300" dirty="0"/>
              <a:t>. </a:t>
            </a:r>
            <a:r>
              <a:rPr lang="en-US" sz="1300" b="1" dirty="0"/>
              <a:t>Best Paper, Workforce Development and Diversity Track.</a:t>
            </a:r>
          </a:p>
          <a:p>
            <a:pPr>
              <a:spcBef>
                <a:spcPts val="300"/>
              </a:spcBef>
              <a:buClrTx/>
              <a:buSzPct val="100000"/>
              <a:buFont typeface="+mj-lt"/>
              <a:buAutoNum type="arabicPeriod"/>
            </a:pPr>
            <a:r>
              <a:rPr lang="en-US" sz="1300" dirty="0"/>
              <a:t>M. Brazil, D. Brunson, A. </a:t>
            </a:r>
            <a:r>
              <a:rPr lang="en-US" sz="1300" dirty="0" err="1"/>
              <a:t>Culich</a:t>
            </a:r>
            <a:r>
              <a:rPr lang="en-US" sz="1300" dirty="0"/>
              <a:t>, L. DeStefano, D. </a:t>
            </a:r>
            <a:r>
              <a:rPr lang="en-US" sz="1300" dirty="0" err="1"/>
              <a:t>Jennewein</a:t>
            </a:r>
            <a:r>
              <a:rPr lang="en-US" sz="1300" dirty="0"/>
              <a:t>, T. Jolley, T. </a:t>
            </a:r>
            <a:r>
              <a:rPr lang="en-US" sz="1300" dirty="0" err="1"/>
              <a:t>Middelkoop</a:t>
            </a:r>
            <a:r>
              <a:rPr lang="en-US" sz="1300" dirty="0"/>
              <a:t>, H. Neeman, L. Rivera,          J. Smith and J. </a:t>
            </a:r>
            <a:r>
              <a:rPr lang="en-US" sz="1300" dirty="0" err="1"/>
              <a:t>Wernert</a:t>
            </a:r>
            <a:r>
              <a:rPr lang="en-US" sz="1300" dirty="0"/>
              <a:t>, 2020: “Campus Champions: Building and Sustaining a Thriving Community of Practice Around Research Computing and Data.” </a:t>
            </a:r>
            <a:r>
              <a:rPr lang="en-US" sz="1300" i="1" dirty="0"/>
              <a:t>Proc. PEARC’19</a:t>
            </a:r>
            <a:r>
              <a:rPr lang="en-US" sz="1300" dirty="0"/>
              <a:t>, article 78. </a:t>
            </a:r>
            <a:r>
              <a:rPr lang="en-US" sz="1300" dirty="0">
                <a:hlinkClick r:id="rId7"/>
              </a:rPr>
              <a:t>10.1145/3332186.3332200</a:t>
            </a:r>
            <a:r>
              <a:rPr lang="en-US" sz="1300" dirty="0"/>
              <a:t>.</a:t>
            </a:r>
          </a:p>
          <a:p>
            <a:pPr>
              <a:spcBef>
                <a:spcPts val="300"/>
              </a:spcBef>
              <a:buClrTx/>
              <a:buSzPct val="100000"/>
              <a:buFont typeface="+mj-lt"/>
              <a:buAutoNum type="arabicPeriod"/>
            </a:pPr>
            <a:r>
              <a:rPr lang="en-US" sz="1300" dirty="0"/>
              <a:t>H. Neeman, H. M. Al-Azzawi, A. Bergstrom, Z. K. </a:t>
            </a:r>
            <a:r>
              <a:rPr lang="en-US" sz="1300" dirty="0" err="1"/>
              <a:t>Braiterman</a:t>
            </a:r>
            <a:r>
              <a:rPr lang="en-US" sz="1300" dirty="0"/>
              <a:t>, D. Brunson, D. </a:t>
            </a:r>
            <a:r>
              <a:rPr lang="en-US" sz="1300" dirty="0" err="1"/>
              <a:t>Colbry</a:t>
            </a:r>
            <a:r>
              <a:rPr lang="en-US" sz="1300" dirty="0"/>
              <a:t>, E. Colmenares, A. N. Fuller,              S. </a:t>
            </a:r>
            <a:r>
              <a:rPr lang="en-US" sz="1300" dirty="0" err="1"/>
              <a:t>Gesing</a:t>
            </a:r>
            <a:r>
              <a:rPr lang="en-US" sz="1300" dirty="0"/>
              <a:t>, M. </a:t>
            </a:r>
            <a:r>
              <a:rPr lang="en-US" sz="1300" dirty="0" err="1"/>
              <a:t>Kalyvaki</a:t>
            </a:r>
            <a:r>
              <a:rPr lang="en-US" sz="1300" dirty="0"/>
              <a:t>, C. </a:t>
            </a:r>
            <a:r>
              <a:rPr lang="en-US" sz="1300" dirty="0" err="1"/>
              <a:t>Mizumoto</a:t>
            </a:r>
            <a:r>
              <a:rPr lang="en-US" sz="1300" dirty="0"/>
              <a:t>, J. Park, A. Z. Schwartz, J. L. Simms and R. Vania, 2018: “Progress Update on the Development and Implementation of the Advanced Cyberinfrastructure Research &amp; Education Facilitators Virtual Residency Program.” </a:t>
            </a:r>
            <a:r>
              <a:rPr lang="en-US" sz="1300" i="1" dirty="0"/>
              <a:t>Proc. PEARC’18</a:t>
            </a:r>
            <a:r>
              <a:rPr lang="en-US" sz="1300" dirty="0"/>
              <a:t>, paper 71. DOI: </a:t>
            </a:r>
            <a:r>
              <a:rPr lang="en-US" sz="1300" dirty="0">
                <a:hlinkClick r:id="rId8"/>
              </a:rPr>
              <a:t>10.1145/3219104.3219117</a:t>
            </a:r>
            <a:r>
              <a:rPr lang="en-US" sz="13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a:spcBef>
                <a:spcPts val="300"/>
              </a:spcBef>
              <a:buClrTx/>
              <a:buSzPct val="100000"/>
              <a:buFont typeface="+mj-lt"/>
              <a:buAutoNum type="arabicPeriod" startAt="7"/>
            </a:pPr>
            <a:r>
              <a:rPr lang="en-US" sz="1300" dirty="0"/>
              <a:t>D. Akin, M. </a:t>
            </a:r>
            <a:r>
              <a:rPr lang="en-US" sz="1300" dirty="0" err="1"/>
              <a:t>Belgin</a:t>
            </a:r>
            <a:r>
              <a:rPr lang="en-US" sz="1300" dirty="0"/>
              <a:t>, T. A. Bouvet, N. C. Bright, S. Harrell, B. </a:t>
            </a:r>
            <a:r>
              <a:rPr lang="en-US" sz="1300" dirty="0" err="1"/>
              <a:t>Haymore</a:t>
            </a:r>
            <a:r>
              <a:rPr lang="en-US" sz="1300" dirty="0"/>
              <a:t>, M. Jennings, R. Knepper, D. </a:t>
            </a:r>
            <a:r>
              <a:rPr lang="en-US" sz="1300" dirty="0" err="1"/>
              <a:t>LaPine</a:t>
            </a:r>
            <a:r>
              <a:rPr lang="en-US" sz="1300" dirty="0"/>
              <a:t>, F. C. Liu,     A. Maji, H. Neeman, R. Reynolds, A. H. Sherman, M. Showerman, J. Tillotson, J. Towns, G. Turner and                       B. Zimmerman, 2017: “Linux Clusters Institute Workshops: Building the HPC and Research Computing Systems Professionals Workforce.” </a:t>
            </a:r>
            <a:r>
              <a:rPr lang="en-US" sz="1300" i="1" dirty="0"/>
              <a:t>HPCSYSPROS'17: Proc. HPC Systems Professionals Workshop 2017</a:t>
            </a:r>
            <a:r>
              <a:rPr lang="en-US" sz="1300" dirty="0"/>
              <a:t>, article 4.               DOI: </a:t>
            </a:r>
            <a:r>
              <a:rPr lang="en-US" sz="1300" dirty="0">
                <a:hlinkClick r:id="rId3"/>
              </a:rPr>
              <a:t>10.1145/3155105.3155108</a:t>
            </a:r>
            <a:r>
              <a:rPr lang="en-US" sz="1300" dirty="0"/>
              <a:t>.</a:t>
            </a:r>
          </a:p>
          <a:p>
            <a:pPr>
              <a:spcBef>
                <a:spcPts val="300"/>
              </a:spcBef>
              <a:buClrTx/>
              <a:buSzPct val="100000"/>
              <a:buFont typeface="+mj-lt"/>
              <a:buAutoNum type="arabicPeriod" startAt="7"/>
            </a:pPr>
            <a:r>
              <a:rPr lang="en-US" sz="1300" dirty="0"/>
              <a:t>H. Neeman, A. Bergstrom, D. Brunson, C. </a:t>
            </a:r>
            <a:r>
              <a:rPr lang="en-US" sz="1300" dirty="0" err="1"/>
              <a:t>Ganote</a:t>
            </a:r>
            <a:r>
              <a:rPr lang="en-US" sz="1300" dirty="0"/>
              <a:t>, Z. Gray, B. </a:t>
            </a:r>
            <a:r>
              <a:rPr lang="en-US" sz="1300" dirty="0" err="1"/>
              <a:t>Guilfoos</a:t>
            </a:r>
            <a:r>
              <a:rPr lang="en-US" sz="1300" dirty="0"/>
              <a:t>, R. </a:t>
            </a:r>
            <a:r>
              <a:rPr lang="en-US" sz="1300" dirty="0" err="1"/>
              <a:t>Kalescky</a:t>
            </a:r>
            <a:r>
              <a:rPr lang="en-US" sz="1300" dirty="0"/>
              <a:t>, E. Lemley, B. G. Moore,                   S. K. </a:t>
            </a:r>
            <a:r>
              <a:rPr lang="en-US" sz="1300" dirty="0" err="1"/>
              <a:t>Ramadugu</a:t>
            </a:r>
            <a:r>
              <a:rPr lang="en-US" sz="1300" dirty="0"/>
              <a:t>, A. </a:t>
            </a:r>
            <a:r>
              <a:rPr lang="en-US" sz="1300" dirty="0" err="1"/>
              <a:t>Romanella</a:t>
            </a:r>
            <a:r>
              <a:rPr lang="en-US" sz="1300" dirty="0"/>
              <a:t>, J. Rush, A. H. Sherman, B. Stengel and D. Voss, 2016: “The Advanced Cyberinfrastructure Research and Education Facilitators Virtual Residency: Toward a National Cyberinfrastructure Workforce.” </a:t>
            </a:r>
            <a:r>
              <a:rPr lang="en-US" sz="1300" i="1" dirty="0"/>
              <a:t>Proc. XSEDE'16</a:t>
            </a:r>
            <a:r>
              <a:rPr lang="en-US" sz="1300" dirty="0"/>
              <a:t>, article 57. DOI: </a:t>
            </a:r>
            <a:r>
              <a:rPr lang="en-US" sz="1300" u="sng" dirty="0">
                <a:hlinkClick r:id="rId4"/>
              </a:rPr>
              <a:t>10.1145/2949550.2949584</a:t>
            </a:r>
            <a:r>
              <a:rPr lang="en-US" sz="1300" dirty="0"/>
              <a:t>.</a:t>
            </a:r>
          </a:p>
          <a:p>
            <a:pPr>
              <a:spcBef>
                <a:spcPts val="300"/>
              </a:spcBef>
              <a:buClrTx/>
              <a:buSzPct val="100000"/>
              <a:buFont typeface="+mj-lt"/>
              <a:buAutoNum type="arabicPeriod" startAt="7"/>
            </a:pPr>
            <a:r>
              <a:rPr lang="en-US" sz="1300" dirty="0"/>
              <a:t>H. Neeman, K. Adams, J. Alexander, D. Brunson, S. P. Calhoun, J. Deaton, F. </a:t>
            </a:r>
            <a:r>
              <a:rPr lang="en-US" sz="1300" dirty="0" err="1"/>
              <a:t>Fondjo</a:t>
            </a:r>
            <a:r>
              <a:rPr lang="en-US" sz="1300" dirty="0"/>
              <a:t> </a:t>
            </a:r>
            <a:r>
              <a:rPr lang="en-US" sz="1300" dirty="0" err="1"/>
              <a:t>Fotou</a:t>
            </a:r>
            <a:r>
              <a:rPr lang="en-US" sz="1300" dirty="0"/>
              <a:t>, K. </a:t>
            </a:r>
            <a:r>
              <a:rPr lang="en-US" sz="1300" dirty="0" err="1"/>
              <a:t>Frinkle</a:t>
            </a:r>
            <a:r>
              <a:rPr lang="en-US" sz="1300" dirty="0"/>
              <a:t>, Z. Gray,         E. Lemley, G. </a:t>
            </a:r>
            <a:r>
              <a:rPr lang="en-US" sz="1300" dirty="0" err="1"/>
              <a:t>Louthan</a:t>
            </a:r>
            <a:r>
              <a:rPr lang="en-US" sz="1300" dirty="0"/>
              <a:t>, G. Monaco, M. Morris, J. Snow and B. Zimmerman, 2015: “On Fostering a Culture of Research Cyberinfrastructure Grant Proposals within a Community of Service Providers in an </a:t>
            </a:r>
            <a:r>
              <a:rPr lang="en-US" sz="1300" dirty="0" err="1"/>
              <a:t>EPSCoR</a:t>
            </a:r>
            <a:r>
              <a:rPr lang="en-US" sz="1300" dirty="0"/>
              <a:t> State.” </a:t>
            </a:r>
            <a:r>
              <a:rPr lang="en-US" sz="1300" i="1" dirty="0"/>
              <a:t>Proc. XSEDE’15</a:t>
            </a:r>
            <a:r>
              <a:rPr lang="en-US" sz="1300" dirty="0"/>
              <a:t>, article 19. DOI: </a:t>
            </a:r>
            <a:r>
              <a:rPr lang="en-US" sz="1300" u="sng" dirty="0">
                <a:hlinkClick r:id="rId5"/>
              </a:rPr>
              <a:t>10.1145/2792745.2792764</a:t>
            </a:r>
            <a:r>
              <a:rPr lang="en-US" sz="1300" dirty="0"/>
              <a:t>.</a:t>
            </a:r>
          </a:p>
          <a:p>
            <a:pPr>
              <a:spcBef>
                <a:spcPts val="300"/>
              </a:spcBef>
              <a:buClrTx/>
              <a:buSzPct val="100000"/>
              <a:buFont typeface="+mj-lt"/>
              <a:buAutoNum type="arabicPeriod" startAt="7"/>
            </a:pPr>
            <a:r>
              <a:rPr lang="en-US" sz="1300" dirty="0"/>
              <a:t>H. Neeman, D. Akin, J. Alexander, D. Brunson, S. P. Calhoun, J. Deaton, F. </a:t>
            </a:r>
            <a:r>
              <a:rPr lang="en-US" sz="1300" dirty="0" err="1"/>
              <a:t>Fondjo</a:t>
            </a:r>
            <a:r>
              <a:rPr lang="en-US" sz="1300" dirty="0"/>
              <a:t> </a:t>
            </a:r>
            <a:r>
              <a:rPr lang="en-US" sz="1300" dirty="0" err="1"/>
              <a:t>Fotou</a:t>
            </a:r>
            <a:r>
              <a:rPr lang="en-US" sz="1300" dirty="0"/>
              <a:t>, B. George, D. </a:t>
            </a:r>
            <a:r>
              <a:rPr lang="en-US" sz="1300" dirty="0" err="1"/>
              <a:t>Gentis</a:t>
            </a:r>
            <a:r>
              <a:rPr lang="en-US" sz="1300" dirty="0"/>
              <a:t>,          Z. Gray, E. </a:t>
            </a:r>
            <a:r>
              <a:rPr lang="en-US" sz="1300" dirty="0" err="1"/>
              <a:t>Huebsch</a:t>
            </a:r>
            <a:r>
              <a:rPr lang="en-US" sz="1300" dirty="0"/>
              <a:t>, G. </a:t>
            </a:r>
            <a:r>
              <a:rPr lang="en-US" sz="1300" dirty="0" err="1"/>
              <a:t>Louthan</a:t>
            </a:r>
            <a:r>
              <a:rPr lang="en-US" sz="1300" dirty="0"/>
              <a:t>, M. </a:t>
            </a:r>
            <a:r>
              <a:rPr lang="en-US" sz="1300" dirty="0" err="1"/>
              <a:t>Runion</a:t>
            </a:r>
            <a:r>
              <a:rPr lang="en-US" sz="1300" dirty="0"/>
              <a:t>, J. Snow and B. Zimmerman, 2014: “The </a:t>
            </a:r>
            <a:r>
              <a:rPr lang="en-US" sz="1300" dirty="0" err="1"/>
              <a:t>OneOklahoma</a:t>
            </a:r>
            <a:r>
              <a:rPr lang="en-US" sz="1300" dirty="0"/>
              <a:t> Friction Free Network: Towards a Multi-Institutional Science DMZ in an </a:t>
            </a:r>
            <a:r>
              <a:rPr lang="en-US" sz="1300" dirty="0" err="1"/>
              <a:t>EPSCoR</a:t>
            </a:r>
            <a:r>
              <a:rPr lang="en-US" sz="1300" dirty="0"/>
              <a:t> State.” </a:t>
            </a:r>
            <a:r>
              <a:rPr lang="en-US" sz="1300" i="1" dirty="0"/>
              <a:t>Proc. XSEDE’14</a:t>
            </a:r>
            <a:r>
              <a:rPr lang="en-US" sz="1300" dirty="0"/>
              <a:t>, article 49.                                         DOI: </a:t>
            </a:r>
            <a:r>
              <a:rPr lang="en-US" sz="1300" u="sng" dirty="0">
                <a:hlinkClick r:id="rId6"/>
              </a:rPr>
              <a:t>10.1145/2616498.2616542</a:t>
            </a:r>
            <a:r>
              <a:rPr lang="en-US" sz="1300" dirty="0"/>
              <a:t>.</a:t>
            </a:r>
          </a:p>
          <a:p>
            <a:pPr>
              <a:spcBef>
                <a:spcPts val="300"/>
              </a:spcBef>
              <a:buClrTx/>
              <a:buSzPct val="100000"/>
              <a:buFont typeface="+mj-lt"/>
              <a:buAutoNum type="arabicPeriod" startAt="7"/>
            </a:pPr>
            <a:r>
              <a:rPr lang="en-US" sz="1300" dirty="0"/>
              <a:t>S. P. Calhoun, D. Akin, J. Alexander, B. Zimmerman, F. Keller, B. George and H. Neeman, 2014: “The Oklahoma PetaStore: A Business Model for Big Data on a Small Budget.” </a:t>
            </a:r>
            <a:r>
              <a:rPr lang="en-US" sz="1300" i="1" dirty="0"/>
              <a:t>Proc. XSEDE’14</a:t>
            </a:r>
            <a:r>
              <a:rPr lang="en-US" sz="1300" dirty="0"/>
              <a:t>, article 48. DOI: </a:t>
            </a:r>
            <a:r>
              <a:rPr lang="en-US" sz="1300" u="sng" dirty="0">
                <a:hlinkClick r:id="rId7"/>
              </a:rPr>
              <a:t>10.1145/2616498.2616548</a:t>
            </a:r>
            <a:r>
              <a:rPr lang="en-US" sz="1300" dirty="0"/>
              <a:t>.</a:t>
            </a:r>
          </a:p>
          <a:p>
            <a:pPr>
              <a:spcBef>
                <a:spcPts val="300"/>
              </a:spcBef>
              <a:buClrTx/>
              <a:buSzPct val="100000"/>
              <a:buFont typeface="+mj-lt"/>
              <a:buAutoNum type="arabicPeriod" startAt="7"/>
            </a:pPr>
            <a:r>
              <a:rPr lang="en-US" sz="1300" dirty="0"/>
              <a:t>C. Carley, B. McKinney, L. Sells, C. Zhao and H. Neeman, 2013: “Using a Shared, Remote Cluster for Teaching HPC.”         </a:t>
            </a:r>
            <a:r>
              <a:rPr lang="en-US" sz="1300" i="1" dirty="0"/>
              <a:t>Proc. IEEE CLUSTER 2013</a:t>
            </a:r>
            <a:r>
              <a:rPr lang="en-US" sz="1300" dirty="0"/>
              <a:t>. DOI: </a:t>
            </a:r>
            <a:r>
              <a:rPr lang="en-US" sz="1300" u="sng" dirty="0">
                <a:hlinkClick r:id="rId8"/>
              </a:rPr>
              <a:t>10.1109/CLUSTER.2013.6702630</a:t>
            </a:r>
            <a:r>
              <a:rPr lang="en-US" sz="13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5CF-D989-404F-AB98-027CA79781D1}"/>
              </a:ext>
            </a:extLst>
          </p:cNvPr>
          <p:cNvSpPr>
            <a:spLocks noGrp="1"/>
          </p:cNvSpPr>
          <p:nvPr>
            <p:ph type="title"/>
          </p:nvPr>
        </p:nvSpPr>
        <p:spPr/>
        <p:txBody>
          <a:bodyPr/>
          <a:lstStyle/>
          <a:p>
            <a:r>
              <a:rPr lang="en-US" sz="3600" dirty="0"/>
              <a:t>Papers About Pieces of/by </a:t>
            </a:r>
            <a:r>
              <a:rPr lang="en-US" sz="3600" dirty="0" err="1"/>
              <a:t>OneOCII</a:t>
            </a:r>
            <a:r>
              <a:rPr lang="en-US" sz="3600" dirty="0"/>
              <a:t> #3</a:t>
            </a:r>
          </a:p>
        </p:txBody>
      </p:sp>
      <p:sp>
        <p:nvSpPr>
          <p:cNvPr id="3" name="Content Placeholder 2">
            <a:extLst>
              <a:ext uri="{FF2B5EF4-FFF2-40B4-BE49-F238E27FC236}">
                <a16:creationId xmlns:a16="http://schemas.microsoft.com/office/drawing/2014/main" id="{75DEB70D-D7A0-480D-8659-8D3C7027B5DC}"/>
              </a:ext>
            </a:extLst>
          </p:cNvPr>
          <p:cNvSpPr>
            <a:spLocks noGrp="1"/>
          </p:cNvSpPr>
          <p:nvPr>
            <p:ph idx="1"/>
          </p:nvPr>
        </p:nvSpPr>
        <p:spPr/>
        <p:txBody>
          <a:bodyPr/>
          <a:lstStyle/>
          <a:p>
            <a:pPr>
              <a:spcBef>
                <a:spcPts val="300"/>
              </a:spcBef>
              <a:buClrTx/>
              <a:buSzPct val="100000"/>
              <a:buFont typeface="+mj-lt"/>
              <a:buAutoNum type="arabicPeriod" startAt="13"/>
            </a:pPr>
            <a:r>
              <a:rPr lang="en-US" sz="1300" dirty="0"/>
              <a:t>H. Neeman, D. Brunson, J. Deaton, Z. Gray, E. </a:t>
            </a:r>
            <a:r>
              <a:rPr lang="en-US" sz="1300" dirty="0" err="1"/>
              <a:t>Huebsch</a:t>
            </a:r>
            <a:r>
              <a:rPr lang="en-US" sz="1300" dirty="0"/>
              <a:t>, D. </a:t>
            </a:r>
            <a:r>
              <a:rPr lang="en-US" sz="1300" dirty="0" err="1"/>
              <a:t>Gentis</a:t>
            </a:r>
            <a:r>
              <a:rPr lang="en-US" sz="1300" dirty="0"/>
              <a:t> and D. Horton, 2013: “The Oklahoma Cyberinfrastructure Initiative.” </a:t>
            </a:r>
            <a:r>
              <a:rPr lang="en-US" sz="1300" i="1" dirty="0"/>
              <a:t>Proc. XSEDE’13</a:t>
            </a:r>
            <a:r>
              <a:rPr lang="en-US" sz="1300" dirty="0"/>
              <a:t>, article 70. DOI: </a:t>
            </a:r>
            <a:r>
              <a:rPr lang="en-US" sz="1300" u="sng" dirty="0">
                <a:hlinkClick r:id="rId2"/>
              </a:rPr>
              <a:t>10.1145/2484762.2484793</a:t>
            </a:r>
            <a:r>
              <a:rPr lang="en-US" sz="1300" dirty="0"/>
              <a:t>.</a:t>
            </a:r>
          </a:p>
          <a:p>
            <a:pPr lvl="0">
              <a:spcBef>
                <a:spcPts val="300"/>
              </a:spcBef>
              <a:buClrTx/>
              <a:buSzPct val="100000"/>
              <a:buFont typeface="+mj-lt"/>
              <a:buAutoNum type="arabicPeriod" startAt="13"/>
            </a:pPr>
            <a:r>
              <a:rPr lang="en-US" sz="1300" dirty="0"/>
              <a:t>A. Fitz Gibbon, P. Gray, D. A. Joiner, T. Murphy, H. Neeman, R. M. </a:t>
            </a:r>
            <a:r>
              <a:rPr lang="en-US" sz="1300" dirty="0" err="1"/>
              <a:t>Panoff</a:t>
            </a:r>
            <a:r>
              <a:rPr lang="en-US" sz="1300" dirty="0"/>
              <a:t>, C. Peck and S. Thompson, 2010: “Teaching High Performance Computing to Undergraduate Faculty and Undergraduate Students.”              </a:t>
            </a:r>
            <a:r>
              <a:rPr lang="en-US" sz="1300" i="1" dirty="0"/>
              <a:t>Proc. TeraGrid’10</a:t>
            </a:r>
            <a:r>
              <a:rPr lang="en-US" sz="1300" dirty="0"/>
              <a:t>, article 7.  DOI: </a:t>
            </a:r>
            <a:r>
              <a:rPr lang="en-US" sz="1300" dirty="0">
                <a:hlinkClick r:id="rId3"/>
              </a:rPr>
              <a:t>10.1145/1838574.1838581</a:t>
            </a:r>
            <a:r>
              <a:rPr lang="en-US" sz="1300" dirty="0"/>
              <a:t>. </a:t>
            </a:r>
            <a:r>
              <a:rPr lang="en-US" sz="1300" b="1" dirty="0"/>
              <a:t>Best Paper: Education, Outreach &amp; Training Track. </a:t>
            </a:r>
          </a:p>
          <a:p>
            <a:pPr lvl="0">
              <a:spcBef>
                <a:spcPts val="300"/>
              </a:spcBef>
              <a:buClrTx/>
              <a:buSzPct val="100000"/>
              <a:buFont typeface="+mj-lt"/>
              <a:buAutoNum type="arabicPeriod" startAt="13"/>
            </a:pPr>
            <a:r>
              <a:rPr lang="en-US" sz="1300" dirty="0"/>
              <a:t>H. Neeman, H. </a:t>
            </a:r>
            <a:r>
              <a:rPr lang="en-US" sz="1300" dirty="0" err="1"/>
              <a:t>Severini</a:t>
            </a:r>
            <a:r>
              <a:rPr lang="en-US" sz="1300" dirty="0"/>
              <a:t>, D. Wu and K. </a:t>
            </a:r>
            <a:r>
              <a:rPr lang="en-US" sz="1300" dirty="0" err="1"/>
              <a:t>Kantardjieff</a:t>
            </a:r>
            <a:r>
              <a:rPr lang="en-US" sz="1300" dirty="0"/>
              <a:t>, 2010: “Teaching High Performance Computing via Videoconferencing.” </a:t>
            </a:r>
            <a:r>
              <a:rPr lang="en-US" sz="1300" i="1" dirty="0"/>
              <a:t>ACM Inroads</a:t>
            </a:r>
            <a:r>
              <a:rPr lang="en-US" sz="1300" dirty="0"/>
              <a:t>, 1 (1), 67-71. DOI: </a:t>
            </a:r>
            <a:r>
              <a:rPr lang="en-US" sz="1300" dirty="0">
                <a:hlinkClick r:id="rId4"/>
              </a:rPr>
              <a:t>10.1145/1721933.1721954</a:t>
            </a:r>
            <a:r>
              <a:rPr lang="en-US" sz="1300" dirty="0"/>
              <a:t>.</a:t>
            </a:r>
          </a:p>
          <a:p>
            <a:pPr lvl="0">
              <a:spcBef>
                <a:spcPts val="300"/>
              </a:spcBef>
              <a:buClrTx/>
              <a:buSzPct val="100000"/>
              <a:buFont typeface="+mj-lt"/>
              <a:buAutoNum type="arabicPeriod" startAt="13"/>
            </a:pPr>
            <a:r>
              <a:rPr lang="en-US" sz="1300" dirty="0"/>
              <a:t>H. Neeman, H. </a:t>
            </a:r>
            <a:r>
              <a:rPr lang="en-US" sz="1300" dirty="0" err="1"/>
              <a:t>Severini</a:t>
            </a:r>
            <a:r>
              <a:rPr lang="en-US" sz="1300" dirty="0"/>
              <a:t>, D. Wu and K. </a:t>
            </a:r>
            <a:r>
              <a:rPr lang="en-US" sz="1300" dirty="0" err="1"/>
              <a:t>Kantardjieff</a:t>
            </a:r>
            <a:r>
              <a:rPr lang="en-US" sz="1300" dirty="0"/>
              <a:t>, 2008: “Teaching Supercomputing via Videoconferencing.” </a:t>
            </a:r>
            <a:r>
              <a:rPr lang="en-US" sz="1300" i="1" dirty="0"/>
              <a:t>Proc. </a:t>
            </a:r>
            <a:r>
              <a:rPr lang="en-US" sz="1300" i="1" dirty="0" err="1"/>
              <a:t>TeraGrid</a:t>
            </a:r>
            <a:r>
              <a:rPr lang="en-US" sz="1300" i="1" dirty="0"/>
              <a:t> 2008</a:t>
            </a:r>
            <a:r>
              <a:rPr lang="en-US" sz="1300" dirty="0"/>
              <a:t>. </a:t>
            </a:r>
            <a:r>
              <a:rPr lang="en-US" sz="1300" b="1" dirty="0"/>
              <a:t>Best Paper: Education, Outreach &amp; Training Track.</a:t>
            </a:r>
          </a:p>
          <a:p>
            <a:pPr lvl="0">
              <a:spcBef>
                <a:spcPts val="300"/>
              </a:spcBef>
              <a:buClrTx/>
              <a:buSzPct val="100000"/>
              <a:buFont typeface="+mj-lt"/>
              <a:buAutoNum type="arabicPeriod" startAt="13"/>
            </a:pPr>
            <a:r>
              <a:rPr lang="en-US" sz="1300" dirty="0"/>
              <a:t>H. Neeman, H. </a:t>
            </a:r>
            <a:r>
              <a:rPr lang="en-US" sz="1300" dirty="0" err="1"/>
              <a:t>Severini</a:t>
            </a:r>
            <a:r>
              <a:rPr lang="en-US" sz="1300" dirty="0"/>
              <a:t> and D. Wu, 2008: “Supercomputing in Plain English: Teaching Cyberinfrastructure to Computing Novices.” </a:t>
            </a:r>
            <a:r>
              <a:rPr lang="en-US" sz="1300" i="1" dirty="0"/>
              <a:t>inroads: SIGCSE Bulletin</a:t>
            </a:r>
            <a:r>
              <a:rPr lang="en-US" sz="1300" dirty="0"/>
              <a:t>, 40 (2), 27-30. DOI: </a:t>
            </a:r>
            <a:r>
              <a:rPr lang="en-US" sz="1300" dirty="0">
                <a:hlinkClick r:id="rId5"/>
              </a:rPr>
              <a:t>10.1145/1383602.1383628</a:t>
            </a:r>
            <a:r>
              <a:rPr lang="en-US" sz="1300" dirty="0"/>
              <a:t>.</a:t>
            </a:r>
          </a:p>
        </p:txBody>
      </p:sp>
      <p:sp>
        <p:nvSpPr>
          <p:cNvPr id="4" name="Footer Placeholder 3">
            <a:extLst>
              <a:ext uri="{FF2B5EF4-FFF2-40B4-BE49-F238E27FC236}">
                <a16:creationId xmlns:a16="http://schemas.microsoft.com/office/drawing/2014/main" id="{AAD96F5A-223C-4813-B620-8544A13A4FDB}"/>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44040B4B-C795-48C2-9FC6-3601E8FA5B22}"/>
              </a:ext>
            </a:extLst>
          </p:cNvPr>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27378324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b="1" dirty="0"/>
              <a:t>2020: 800+ TFLOPs statewide, 6 Service Providers</a:t>
            </a:r>
          </a:p>
          <a:p>
            <a:pPr lvl="1"/>
            <a:r>
              <a:rPr lang="en-US" dirty="0"/>
              <a:t>OU, OSU, TU, Langston U, UCO, ORU</a:t>
            </a:r>
          </a:p>
          <a:p>
            <a:pPr marL="0" indent="0">
              <a:buNone/>
            </a:pPr>
            <a:r>
              <a:rPr lang="en-US" dirty="0"/>
              <a:t>This modestly beats Moore’s Law (~700x vs 512x).</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30 2020</a:t>
            </a:r>
          </a:p>
        </p:txBody>
      </p:sp>
    </p:spTree>
    <p:extLst>
      <p:ext uri="{BB962C8B-B14F-4D97-AF65-F5344CB8AC3E}">
        <p14:creationId xmlns:p14="http://schemas.microsoft.com/office/powerpoint/2010/main" val="30247531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88A5C62D-58B0-4D92-BCA5-F25D896E396C}" type="slidenum">
              <a:rPr lang="en-US"/>
              <a:pPr/>
              <a:t>35</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2020): </a:t>
            </a:r>
            <a:r>
              <a:rPr lang="en-US" b="1" dirty="0"/>
              <a:t>$824M total, $375M to OU </a:t>
            </a:r>
            <a:r>
              <a:rPr lang="en-US" dirty="0"/>
              <a:t>(46%)</a:t>
            </a:r>
          </a:p>
          <a:p>
            <a:r>
              <a:rPr lang="en-US" dirty="0"/>
              <a:t>Funded projects: </a:t>
            </a:r>
            <a:r>
              <a:rPr lang="en-US" b="1" dirty="0"/>
              <a:t>680+</a:t>
            </a:r>
          </a:p>
          <a:p>
            <a:r>
              <a:rPr lang="en-US" b="1" dirty="0"/>
              <a:t>260+</a:t>
            </a:r>
            <a:r>
              <a:rPr lang="en-US" dirty="0"/>
              <a:t> OU faculty and staff in </a:t>
            </a:r>
            <a:r>
              <a:rPr lang="en-US" b="1" dirty="0"/>
              <a:t>36</a:t>
            </a:r>
            <a:r>
              <a:rPr lang="en-US" dirty="0"/>
              <a:t> academic departments and        </a:t>
            </a:r>
            <a:r>
              <a:rPr lang="en-US" b="1" dirty="0"/>
              <a:t>13</a:t>
            </a:r>
            <a:r>
              <a:rPr lang="en-US" dirty="0"/>
              <a:t> non-academic units</a:t>
            </a:r>
          </a:p>
          <a:p>
            <a:r>
              <a:rPr lang="en-US" dirty="0"/>
              <a:t>Comparison: Fiscal Year 2002-20 (July 2001 – June 2020):   OU Norman externally funded research expenditure: $1.74B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more than a </a:t>
            </a:r>
            <a:r>
              <a:rPr lang="en-US" b="1" u="sng" dirty="0"/>
              <a:t>10-to-1 return on investment</a:t>
            </a:r>
            <a:r>
              <a:rPr lang="en-US" dirty="0"/>
              <a:t>.</a:t>
            </a:r>
          </a:p>
        </p:txBody>
      </p:sp>
    </p:spTree>
    <p:extLst>
      <p:ext uri="{BB962C8B-B14F-4D97-AF65-F5344CB8AC3E}">
        <p14:creationId xmlns:p14="http://schemas.microsoft.com/office/powerpoint/2010/main" val="2719941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36</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a:pPr>
            <a:r>
              <a:rPr lang="en-US" sz="1250" dirty="0"/>
              <a:t>A. McGovern et al, “AI Institute: Artificial Intelligence Institute for Environmental Sciences (AI2ES),” NSF, $20M</a:t>
            </a:r>
          </a:p>
          <a:p>
            <a:pPr>
              <a:lnSpc>
                <a:spcPct val="80000"/>
              </a:lnSpc>
              <a:buClr>
                <a:schemeClr val="tx1"/>
              </a:buClr>
              <a:buSzTx/>
              <a:buFont typeface="+mj-lt"/>
              <a:buAutoNum type="arabicPeriod"/>
            </a:pPr>
            <a:r>
              <a:rPr lang="en-US" sz="1250" dirty="0"/>
              <a:t>J. Zhou, “Searching for General Rules Governing Microbiome Dynamics Using Anaerobic Digesters as Model Systems,” NSF, $3M</a:t>
            </a:r>
          </a:p>
          <a:p>
            <a:pPr>
              <a:lnSpc>
                <a:spcPct val="80000"/>
              </a:lnSpc>
              <a:buClr>
                <a:schemeClr val="tx1"/>
              </a:buClr>
              <a:buSzTx/>
              <a:buFont typeface="+mj-lt"/>
              <a:buAutoNum type="arabicPeriod"/>
            </a:pPr>
            <a:r>
              <a:rPr lang="en-US" sz="1250" dirty="0"/>
              <a:t>A. Pereira, “Systems Genetics Studies on Rice Genomes for Analysis of Grain Yield and Quality Under Heat Stress,” NSF, $2.5M</a:t>
            </a:r>
          </a:p>
          <a:p>
            <a:pPr>
              <a:lnSpc>
                <a:spcPct val="80000"/>
              </a:lnSpc>
              <a:buClr>
                <a:schemeClr val="tx1"/>
              </a:buClr>
              <a:buSzTx/>
              <a:buFont typeface="+mj-lt"/>
              <a:buAutoNum type="arabicPeriod"/>
            </a:pPr>
            <a:r>
              <a:rPr lang="en-US" sz="1250" dirty="0"/>
              <a:t>D. </a:t>
            </a:r>
            <a:r>
              <a:rPr lang="en-US" sz="1250" dirty="0" err="1"/>
              <a:t>Devegowda</a:t>
            </a:r>
            <a:r>
              <a:rPr lang="en-US" sz="1250" dirty="0"/>
              <a:t>, C. </a:t>
            </a:r>
            <a:r>
              <a:rPr lang="en-US" sz="1250" dirty="0" err="1"/>
              <a:t>Sondergeld</a:t>
            </a:r>
            <a:r>
              <a:rPr lang="en-US" sz="1250" dirty="0"/>
              <a:t>, C. Rai, “Reservoir Characterization in Unconventional Oil &amp; Gas Reservoirs,” Marathon Oil, $2M</a:t>
            </a:r>
          </a:p>
          <a:p>
            <a:pPr>
              <a:lnSpc>
                <a:spcPct val="80000"/>
              </a:lnSpc>
              <a:buClr>
                <a:schemeClr val="tx1"/>
              </a:buClr>
              <a:buSzTx/>
              <a:buFont typeface="+mj-lt"/>
              <a:buAutoNum type="arabicPeriod"/>
            </a:pPr>
            <a:r>
              <a:rPr lang="en-US" sz="1250" dirty="0"/>
              <a:t>S. Crossley, L. </a:t>
            </a:r>
            <a:r>
              <a:rPr lang="en-US" sz="1250" dirty="0" err="1"/>
              <a:t>Lobban</a:t>
            </a:r>
            <a:r>
              <a:rPr lang="en-US" sz="1250" dirty="0"/>
              <a:t>, B. Wang, A. Feltz, “EFRI E3P: Tuning Catalyst Design to Recycle Mixed Polymer Streams,” NSF, $2M</a:t>
            </a:r>
          </a:p>
          <a:p>
            <a:pPr>
              <a:lnSpc>
                <a:spcPct val="80000"/>
              </a:lnSpc>
              <a:buClr>
                <a:schemeClr val="tx1"/>
              </a:buClr>
              <a:buSzTx/>
              <a:buFont typeface="+mj-lt"/>
              <a:buAutoNum type="arabicPeriod"/>
            </a:pPr>
            <a:r>
              <a:rPr lang="en-US" sz="1250" dirty="0"/>
              <a:t>S. Welch, “Building Field-Based </a:t>
            </a:r>
            <a:r>
              <a:rPr lang="en-US" sz="1250" dirty="0" err="1"/>
              <a:t>Ecophysiological</a:t>
            </a:r>
            <a:r>
              <a:rPr lang="en-US" sz="1250" dirty="0"/>
              <a:t> Genome-to-Phenome Prediction,” NSF, $2M</a:t>
            </a:r>
          </a:p>
          <a:p>
            <a:pPr>
              <a:lnSpc>
                <a:spcPct val="80000"/>
              </a:lnSpc>
              <a:buClr>
                <a:schemeClr val="tx1"/>
              </a:buClr>
              <a:buSzTx/>
              <a:buFont typeface="+mj-lt"/>
              <a:buAutoNum type="arabicPeriod"/>
            </a:pPr>
            <a:r>
              <a:rPr lang="en-US" sz="1250" dirty="0"/>
              <a:t>L. Bartley, Stacey, </a:t>
            </a:r>
            <a:r>
              <a:rPr lang="en-US" sz="1250" dirty="0" err="1"/>
              <a:t>Thelen</a:t>
            </a:r>
            <a:r>
              <a:rPr lang="en-US" sz="1250" dirty="0"/>
              <a:t>, Du, “Genome-enabled characterization of orphan receptor-like kinases in plants,” NSF, $2M</a:t>
            </a:r>
          </a:p>
          <a:p>
            <a:pPr>
              <a:lnSpc>
                <a:spcPct val="80000"/>
              </a:lnSpc>
              <a:buClr>
                <a:schemeClr val="tx1"/>
              </a:buClr>
              <a:buSzTx/>
              <a:buFont typeface="+mj-lt"/>
              <a:buAutoNum type="arabicPeriod"/>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RPSEA, $1.4M</a:t>
            </a:r>
          </a:p>
          <a:p>
            <a:pPr>
              <a:lnSpc>
                <a:spcPct val="80000"/>
              </a:lnSpc>
              <a:buClr>
                <a:schemeClr val="tx1"/>
              </a:buClr>
              <a:buSzTx/>
              <a:buFont typeface="+mj-lt"/>
              <a:buAutoNum type="arabicPeriod"/>
            </a:pPr>
            <a:r>
              <a:rPr lang="en-US" sz="1250" dirty="0"/>
              <a:t>Y. Shao, “Multiscale Modeling of Enzymatic Reactions and Firefly Bioluminescence,” NIH, $1M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
            </a:pPr>
            <a:r>
              <a:rPr lang="en-US" sz="1250" dirty="0"/>
              <a:t>R. Palmer, B. Cheong, C. Fulton, J. </a:t>
            </a:r>
            <a:r>
              <a:rPr lang="en-US" sz="1250" dirty="0" err="1"/>
              <a:t>Salarzar</a:t>
            </a:r>
            <a:r>
              <a:rPr lang="en-US" sz="1250" dirty="0"/>
              <a:t>, H. </a:t>
            </a:r>
            <a:r>
              <a:rPr lang="en-US" sz="1250" dirty="0" err="1"/>
              <a:t>Sigmarsson</a:t>
            </a:r>
            <a:r>
              <a:rPr lang="en-US" sz="1250" dirty="0"/>
              <a:t>, M. </a:t>
            </a:r>
            <a:r>
              <a:rPr lang="en-US" sz="1250" dirty="0" err="1"/>
              <a:t>Yeary</a:t>
            </a:r>
            <a:r>
              <a:rPr lang="en-US" sz="1250" dirty="0"/>
              <a:t>, T.-Y. Yu, G. Zhang, “ARRC R&amp;D Activities in Phased Array Weather Radar,” NOAA, $1.1M</a:t>
            </a:r>
          </a:p>
          <a:p>
            <a:pPr>
              <a:lnSpc>
                <a:spcPct val="80000"/>
              </a:lnSpc>
              <a:buClr>
                <a:schemeClr val="tx1"/>
              </a:buClr>
              <a:buSzTx/>
              <a:buFont typeface="+mj-lt"/>
              <a:buAutoNum type="arabicPeriod" startAt="10"/>
            </a:pPr>
            <a:r>
              <a:rPr lang="en-US" sz="1250" dirty="0"/>
              <a:t>E. Martin, “CAREER: Precipitation Variability Across Timescales,” NSF, $940K</a:t>
            </a:r>
          </a:p>
          <a:p>
            <a:pPr>
              <a:lnSpc>
                <a:spcPct val="80000"/>
              </a:lnSpc>
              <a:buClr>
                <a:schemeClr val="tx1"/>
              </a:buClr>
              <a:buSzTx/>
              <a:buFont typeface="+mj-lt"/>
              <a:buAutoNum type="arabicPeriod" startAt="10"/>
            </a:pPr>
            <a:r>
              <a:rPr lang="en-US" sz="1250" dirty="0"/>
              <a:t>P. Fritsch, “American Crossroads: Digitizing the Vascular Flora of the South-Central United States,” NSF, $934K</a:t>
            </a:r>
          </a:p>
          <a:p>
            <a:pPr>
              <a:lnSpc>
                <a:spcPct val="80000"/>
              </a:lnSpc>
              <a:buClr>
                <a:schemeClr val="tx1"/>
              </a:buClr>
              <a:buSzTx/>
              <a:buFont typeface="+mj-lt"/>
              <a:buAutoNum type="arabicPeriod" startAt="10"/>
            </a:pPr>
            <a:r>
              <a:rPr lang="en-US" sz="1250" dirty="0"/>
              <a:t>R. McPherson, E. </a:t>
            </a:r>
            <a:r>
              <a:rPr lang="en-US" sz="1250" dirty="0" err="1"/>
              <a:t>Kuster</a:t>
            </a:r>
            <a:r>
              <a:rPr lang="en-US" sz="1250" dirty="0"/>
              <a:t>, E. Martin, B. Moore, M. Shafer, “Hosting the Department of the Interior's South Central Climate Adaptation Science Center,” USGS, $896K</a:t>
            </a:r>
          </a:p>
          <a:p>
            <a:pPr>
              <a:lnSpc>
                <a:spcPct val="80000"/>
              </a:lnSpc>
              <a:buClr>
                <a:schemeClr val="tx1"/>
              </a:buClr>
              <a:buSzTx/>
              <a:buFont typeface="+mj-lt"/>
              <a:buAutoNum type="arabicPeriod" startAt="10"/>
            </a:pPr>
            <a:r>
              <a:rPr lang="en-US" sz="1250" dirty="0"/>
              <a:t>M. </a:t>
            </a:r>
            <a:r>
              <a:rPr lang="en-US" sz="1250" dirty="0" err="1"/>
              <a:t>Elshahed</a:t>
            </a:r>
            <a:r>
              <a:rPr lang="en-US" sz="1250" dirty="0"/>
              <a:t>, “</a:t>
            </a:r>
            <a:r>
              <a:rPr lang="en-US" sz="1250" dirty="0" err="1"/>
              <a:t>PurSUit</a:t>
            </a:r>
            <a:r>
              <a:rPr lang="en-US" sz="1250" dirty="0"/>
              <a:t>: Discovery, characterization, and elucidation of the global patterns and determinants of anaerobic fungal (</a:t>
            </a:r>
            <a:r>
              <a:rPr lang="en-US" sz="1250" dirty="0" err="1"/>
              <a:t>Neocallimastigomycota</a:t>
            </a:r>
            <a:r>
              <a:rPr lang="en-US" sz="1250" dirty="0"/>
              <a:t>) diversity in the herbivorous gut,” NSF, $762K</a:t>
            </a:r>
          </a:p>
          <a:p>
            <a:pPr>
              <a:lnSpc>
                <a:spcPct val="80000"/>
              </a:lnSpc>
              <a:buClr>
                <a:schemeClr val="tx1"/>
              </a:buClr>
              <a:buSzTx/>
              <a:buFont typeface="+mj-lt"/>
              <a:buAutoNum type="arabicPeriod" startAt="10"/>
            </a:pPr>
            <a:r>
              <a:rPr lang="en-US" sz="1250" dirty="0"/>
              <a:t>G. </a:t>
            </a:r>
            <a:r>
              <a:rPr lang="en-US" sz="1250" dirty="0" err="1"/>
              <a:t>McFarquhar</a:t>
            </a:r>
            <a:r>
              <a:rPr lang="en-US" sz="1250" dirty="0"/>
              <a:t>, W. Wu, X. Hu, “Use of MARCUS, MICRE and COMBLE data to enhance understanding of cloud and aerosol processes in their interactions in high-latitude regions,” DOE, $690K</a:t>
            </a:r>
          </a:p>
          <a:p>
            <a:pPr>
              <a:lnSpc>
                <a:spcPct val="80000"/>
              </a:lnSpc>
              <a:buClr>
                <a:schemeClr val="tx1"/>
              </a:buClr>
              <a:buSzTx/>
              <a:buFont typeface="+mj-lt"/>
              <a:buAutoNum type="arabicPeriod" startAt="10"/>
            </a:pPr>
            <a:r>
              <a:rPr lang="en-US" sz="1250" dirty="0"/>
              <a:t>D. </a:t>
            </a:r>
            <a:r>
              <a:rPr lang="en-US" sz="1250" dirty="0" err="1"/>
              <a:t>Resasco</a:t>
            </a:r>
            <a:r>
              <a:rPr lang="en-US" sz="1250" dirty="0"/>
              <a:t>, B. Wang, “Hydrophobic enclosures in bio-inspired nanoreactors for enhanced phase selectivity. A combined experimental/theoretical approach,” DOE, $675K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5879702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37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7"/>
            </a:pPr>
            <a:r>
              <a:rPr lang="en-US" sz="1250" dirty="0"/>
              <a:t>G. </a:t>
            </a:r>
            <a:r>
              <a:rPr lang="en-US" sz="1250" dirty="0" err="1"/>
              <a:t>McFarquhar</a:t>
            </a:r>
            <a:r>
              <a:rPr lang="en-US" sz="1250" dirty="0"/>
              <a:t>, “Experiment of Sea Breeze Convection, Aerosols, Precipitation and Environment (ESCAPE),” NSF, $605K</a:t>
            </a:r>
          </a:p>
          <a:p>
            <a:pPr>
              <a:lnSpc>
                <a:spcPct val="80000"/>
              </a:lnSpc>
              <a:buClr>
                <a:schemeClr val="tx1"/>
              </a:buClr>
              <a:buSzTx/>
              <a:buFont typeface="+mj-lt"/>
              <a:buAutoNum type="arabicPeriod" startAt="17"/>
            </a:pPr>
            <a:r>
              <a:rPr lang="en-US" sz="1250" dirty="0"/>
              <a:t>A. </a:t>
            </a:r>
            <a:r>
              <a:rPr lang="en-US" sz="1250" dirty="0" err="1"/>
              <a:t>Holgado</a:t>
            </a:r>
            <a:r>
              <a:rPr lang="en-US" sz="1250" dirty="0"/>
              <a:t>, “RUI: Examining Molecular Players Integrating Autophagy and Neuronal Development and Maintenance,” NSF, $600K</a:t>
            </a:r>
          </a:p>
          <a:p>
            <a:pPr>
              <a:lnSpc>
                <a:spcPct val="80000"/>
              </a:lnSpc>
              <a:buClr>
                <a:schemeClr val="tx1"/>
              </a:buClr>
              <a:buSzTx/>
              <a:buFont typeface="+mj-lt"/>
              <a:buAutoNum type="arabicPeriod" startAt="17"/>
            </a:pPr>
            <a:r>
              <a:rPr lang="en-US" sz="1250" dirty="0"/>
              <a:t>D. </a:t>
            </a:r>
            <a:r>
              <a:rPr lang="en-US" sz="1250" dirty="0" err="1"/>
              <a:t>Devegowda</a:t>
            </a:r>
            <a:r>
              <a:rPr lang="en-US" sz="1250" dirty="0"/>
              <a:t>, C. </a:t>
            </a:r>
            <a:r>
              <a:rPr lang="en-US" sz="1250" dirty="0" err="1"/>
              <a:t>Sondergeld</a:t>
            </a:r>
            <a:r>
              <a:rPr lang="en-US" sz="1250" dirty="0"/>
              <a:t>, C. Rai, “Unconventional Shale Consortium,” Industry Consortium, $600K</a:t>
            </a:r>
          </a:p>
          <a:p>
            <a:pPr>
              <a:lnSpc>
                <a:spcPct val="80000"/>
              </a:lnSpc>
              <a:buClr>
                <a:schemeClr val="tx1"/>
              </a:buClr>
              <a:buSzTx/>
              <a:buFont typeface="+mj-lt"/>
              <a:buAutoNum type="arabicPeriod" startAt="17"/>
            </a:pPr>
            <a:r>
              <a:rPr lang="en-US" sz="1250" dirty="0"/>
              <a:t>N. Youssef, “BEE: Discovery and characterization of novel microbial lineages in an early Earth analog sulfur-based ecosystem,” NSF, $578K</a:t>
            </a:r>
          </a:p>
          <a:p>
            <a:pPr>
              <a:lnSpc>
                <a:spcPct val="80000"/>
              </a:lnSpc>
              <a:buClr>
                <a:schemeClr val="tx1"/>
              </a:buClr>
              <a:buSzTx/>
              <a:buFont typeface="+mj-lt"/>
              <a:buAutoNum type="arabicPeriod" startAt="17"/>
            </a:pPr>
            <a:r>
              <a:rPr lang="en-US" sz="1250" dirty="0"/>
              <a:t>H. Bluestein, B. L. Cheong, D. Bodine, “Enhanced Radar Studies of Severe Convective Storms and Tornadoes,” NSF, $576K</a:t>
            </a:r>
          </a:p>
          <a:p>
            <a:pPr>
              <a:lnSpc>
                <a:spcPct val="80000"/>
              </a:lnSpc>
              <a:buClr>
                <a:schemeClr val="tx1"/>
              </a:buClr>
              <a:buSzTx/>
              <a:buFont typeface="+mj-lt"/>
              <a:buAutoNum type="arabicPeriod" startAt="17"/>
            </a:pPr>
            <a:r>
              <a:rPr lang="en-US" sz="1250" dirty="0"/>
              <a:t>D. </a:t>
            </a:r>
            <a:r>
              <a:rPr lang="en-US" sz="1250" dirty="0" err="1"/>
              <a:t>Devegowda</a:t>
            </a:r>
            <a:r>
              <a:rPr lang="en-US" sz="1250" dirty="0"/>
              <a:t>, C. </a:t>
            </a:r>
            <a:r>
              <a:rPr lang="en-US" sz="1250" dirty="0" err="1"/>
              <a:t>Sondergeld</a:t>
            </a:r>
            <a:r>
              <a:rPr lang="en-US" sz="1250" dirty="0"/>
              <a:t>, C. Rai, “Enhanced Oil Recovery in Shales,” </a:t>
            </a:r>
            <a:r>
              <a:rPr lang="en-US" sz="1250" dirty="0" err="1"/>
              <a:t>Ovintiv</a:t>
            </a:r>
            <a:r>
              <a:rPr lang="en-US" sz="1250" dirty="0"/>
              <a:t> Corp, $500K</a:t>
            </a:r>
          </a:p>
          <a:p>
            <a:pPr>
              <a:lnSpc>
                <a:spcPct val="80000"/>
              </a:lnSpc>
              <a:buClr>
                <a:schemeClr val="tx1"/>
              </a:buClr>
              <a:buSzTx/>
              <a:buFont typeface="+mj-lt"/>
              <a:buAutoNum type="arabicPeriod" startAt="17"/>
            </a:pPr>
            <a:r>
              <a:rPr lang="en-US" sz="1250" dirty="0"/>
              <a:t>E. Baron, “Modeling the Atmosphere of Solar and Other Stars: Radiative Transfer with </a:t>
            </a:r>
            <a:r>
              <a:rPr lang="en-US" sz="1250" dirty="0" err="1"/>
              <a:t>phxT</a:t>
            </a:r>
            <a:r>
              <a:rPr lang="en-US" sz="1250" dirty="0"/>
              <a:t>,” NASA, $478K</a:t>
            </a:r>
          </a:p>
          <a:p>
            <a:pPr>
              <a:lnSpc>
                <a:spcPct val="80000"/>
              </a:lnSpc>
              <a:buClr>
                <a:schemeClr val="tx1"/>
              </a:buClr>
              <a:buSzTx/>
              <a:buFont typeface="+mj-lt"/>
              <a:buAutoNum type="arabicPeriod" startAt="17"/>
            </a:pPr>
            <a:r>
              <a:rPr lang="en-US" sz="1250" dirty="0"/>
              <a:t>X. Wang, “Advancing the Direct Assimilation of Radar Observations to Improve Convective Scale Numerical Weather Prediction through Optimizing Combined Use of Static and Ensemble Covariances, the Additive Perturbations, and the Assimilation Frequency in the Hybrid E,” NOAA, $523K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
            </a:pPr>
            <a:r>
              <a:rPr lang="en-US" sz="1250" dirty="0"/>
              <a:t>B. Schenkel, N. </a:t>
            </a:r>
            <a:r>
              <a:rPr lang="en-US" sz="1250" dirty="0" err="1"/>
              <a:t>Yussouf</a:t>
            </a:r>
            <a:r>
              <a:rPr lang="en-US" sz="1250" dirty="0"/>
              <a:t>, “Investigating the impact of ambient deep-tropospheric vertical wind shear on tornadoes and their attendant supercells within tropical cyclones,” NSF, $499K</a:t>
            </a:r>
          </a:p>
          <a:p>
            <a:pPr>
              <a:lnSpc>
                <a:spcPct val="80000"/>
              </a:lnSpc>
              <a:buClr>
                <a:schemeClr val="tx1"/>
              </a:buClr>
              <a:buSzTx/>
              <a:buFont typeface="+mj-lt"/>
              <a:buAutoNum type="arabicPeriod" startAt="25"/>
            </a:pPr>
            <a:r>
              <a:rPr lang="en-US" sz="1250" dirty="0"/>
              <a:t>A. Johnson, X. Wang, “Flow-dependent machine learning based post-processing of convection allowing ensembles to provide convective outlooks of severe weather hazards,” NOAA, $489K</a:t>
            </a:r>
          </a:p>
          <a:p>
            <a:pPr>
              <a:lnSpc>
                <a:spcPct val="80000"/>
              </a:lnSpc>
              <a:buClr>
                <a:schemeClr val="tx1"/>
              </a:buClr>
              <a:buSzTx/>
              <a:buFont typeface="+mj-lt"/>
              <a:buAutoNum type="arabicPeriod" startAt="25"/>
            </a:pPr>
            <a:r>
              <a:rPr lang="en-US" sz="1250" dirty="0"/>
              <a:t>K. </a:t>
            </a:r>
            <a:r>
              <a:rPr lang="en-US" sz="1250" dirty="0" err="1"/>
              <a:t>Leighly</a:t>
            </a:r>
            <a:r>
              <a:rPr lang="en-US" sz="1250" dirty="0"/>
              <a:t>, D. </a:t>
            </a:r>
            <a:r>
              <a:rPr lang="en-US" sz="1250" dirty="0" err="1"/>
              <a:t>Terndrup</a:t>
            </a:r>
            <a:r>
              <a:rPr lang="en-US" sz="1250" dirty="0"/>
              <a:t>, “Spectral Synthesis for Broad Absorption Line Quasars – Feedback and Physics for Everyone,” NSF, $474K</a:t>
            </a:r>
          </a:p>
          <a:p>
            <a:pPr>
              <a:lnSpc>
                <a:spcPct val="80000"/>
              </a:lnSpc>
              <a:buClr>
                <a:schemeClr val="tx1"/>
              </a:buClr>
              <a:buSzTx/>
              <a:buFont typeface="+mj-lt"/>
              <a:buAutoNum type="arabicPeriod" startAt="25"/>
            </a:pPr>
            <a:r>
              <a:rPr lang="en-US" sz="1250" dirty="0"/>
              <a:t>A. Ford </a:t>
            </a:r>
            <a:r>
              <a:rPr lang="en-US" sz="1250" dirty="0" err="1"/>
              <a:t>Versypt</a:t>
            </a:r>
            <a:r>
              <a:rPr lang="en-US" sz="1250" dirty="0"/>
              <a:t>, “CAREER: Multiscale Modeling of a Virtual Kidney during the Onset and Progression of Diabetic Kidney Disease,” NSF, $459K</a:t>
            </a:r>
          </a:p>
          <a:p>
            <a:pPr>
              <a:lnSpc>
                <a:spcPct val="80000"/>
              </a:lnSpc>
              <a:buClr>
                <a:schemeClr val="tx1"/>
              </a:buClr>
              <a:buSzTx/>
              <a:buFont typeface="+mj-lt"/>
              <a:buAutoNum type="arabicPeriod" startAt="25"/>
            </a:pPr>
            <a:r>
              <a:rPr lang="en-US" sz="1250" dirty="0"/>
              <a:t>P. Zhu, “CAREER: Lead-Free </a:t>
            </a:r>
            <a:r>
              <a:rPr lang="en-US" sz="1250" dirty="0" err="1"/>
              <a:t>Pseudohalide</a:t>
            </a:r>
            <a:r>
              <a:rPr lang="en-US" sz="1250" dirty="0"/>
              <a:t>/Halide Perovskite Nanocrystals for White Light-Emitting Diodes,” NSF, $440K</a:t>
            </a:r>
          </a:p>
          <a:p>
            <a:pPr>
              <a:lnSpc>
                <a:spcPct val="80000"/>
              </a:lnSpc>
              <a:buClr>
                <a:schemeClr val="tx1"/>
              </a:buClr>
              <a:buSzTx/>
              <a:buFont typeface="+mj-lt"/>
              <a:buAutoNum type="arabicPeriod" startAt="25"/>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Industry Consortium, $405K</a:t>
            </a:r>
          </a:p>
          <a:p>
            <a:pPr>
              <a:lnSpc>
                <a:spcPct val="80000"/>
              </a:lnSpc>
              <a:buClr>
                <a:schemeClr val="tx1"/>
              </a:buClr>
              <a:buSzTx/>
              <a:buFont typeface="+mj-lt"/>
              <a:buAutoNum type="arabicPeriod" startAt="25"/>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25"/>
            </a:pPr>
            <a:r>
              <a:rPr lang="en-US" sz="1250" dirty="0"/>
              <a:t>K. Nicholas, “</a:t>
            </a:r>
            <a:r>
              <a:rPr lang="en-US" sz="1250" dirty="0" err="1"/>
              <a:t>SusChEM</a:t>
            </a:r>
            <a:r>
              <a:rPr lang="en-US" sz="1250" dirty="0"/>
              <a:t>: Deoxygenation and Reductive Coupling of Alcohols Catalyzed by Oxo-Metal Complexes,” NSF, $405K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8425807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38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33"/>
            </a:pPr>
            <a:r>
              <a:rPr lang="en-US" sz="1250" dirty="0"/>
              <a:t>Y. Jung, C. Liu, M. </a:t>
            </a:r>
            <a:r>
              <a:rPr lang="en-US" sz="1250" dirty="0" err="1"/>
              <a:t>Xue</a:t>
            </a:r>
            <a:r>
              <a:rPr lang="en-US" sz="1250" dirty="0"/>
              <a:t>, “Development and Testing of a GSI-based Multi-Scale </a:t>
            </a:r>
            <a:r>
              <a:rPr lang="en-US" sz="1250" dirty="0" err="1"/>
              <a:t>EnKF</a:t>
            </a:r>
            <a:r>
              <a:rPr lang="en-US" sz="1250" dirty="0"/>
              <a:t> System for Convection-Allowing Stand-Alone Regional FV3,” NOAA, $402K</a:t>
            </a:r>
          </a:p>
          <a:p>
            <a:pPr>
              <a:lnSpc>
                <a:spcPct val="80000"/>
              </a:lnSpc>
              <a:buClr>
                <a:schemeClr val="tx1"/>
              </a:buClr>
              <a:buSzTx/>
              <a:buFont typeface="+mj-lt"/>
              <a:buAutoNum type="arabicPeriod" startAt="33"/>
            </a:pPr>
            <a:r>
              <a:rPr lang="en-US" sz="1250" dirty="0"/>
              <a:t>Y. </a:t>
            </a:r>
            <a:r>
              <a:rPr lang="en-US" sz="1250" dirty="0" err="1"/>
              <a:t>Kuang</a:t>
            </a:r>
            <a:r>
              <a:rPr lang="en-US" sz="1250" dirty="0"/>
              <a:t>, “</a:t>
            </a:r>
            <a:r>
              <a:rPr lang="en-US" sz="1250" dirty="0" err="1"/>
              <a:t>RoL</a:t>
            </a:r>
            <a:r>
              <a:rPr lang="en-US" sz="1250" dirty="0"/>
              <a:t>: The rules of life were made to be broken - Connecting physiology, evolutionary ecology, and mathematics to identify a Growth Rate Rule,” NSF, $396K</a:t>
            </a:r>
          </a:p>
          <a:p>
            <a:pPr>
              <a:lnSpc>
                <a:spcPct val="80000"/>
              </a:lnSpc>
              <a:buClr>
                <a:schemeClr val="tx1"/>
              </a:buClr>
              <a:buSzTx/>
              <a:buFont typeface="+mj-lt"/>
              <a:buAutoNum type="arabicPeriod" startAt="33"/>
            </a:pPr>
            <a:r>
              <a:rPr lang="en-US" sz="1250" dirty="0"/>
              <a:t>N. Youssef, “</a:t>
            </a:r>
            <a:r>
              <a:rPr lang="en-US" sz="1250" dirty="0" err="1"/>
              <a:t>Phylogenomics</a:t>
            </a:r>
            <a:r>
              <a:rPr lang="en-US" sz="1250" dirty="0"/>
              <a:t> and evolutionary history of the anaerobic fungal group, </a:t>
            </a:r>
            <a:r>
              <a:rPr lang="en-US" sz="1250" dirty="0" err="1"/>
              <a:t>Neocallimastigomycota</a:t>
            </a:r>
            <a:r>
              <a:rPr lang="en-US" sz="1250" dirty="0"/>
              <a:t>,” NSF, $393K</a:t>
            </a:r>
          </a:p>
          <a:p>
            <a:pPr>
              <a:lnSpc>
                <a:spcPct val="80000"/>
              </a:lnSpc>
              <a:buClr>
                <a:schemeClr val="tx1"/>
              </a:buClr>
              <a:buSzTx/>
              <a:buFont typeface="+mj-lt"/>
              <a:buAutoNum type="arabicPeriod" startAt="33"/>
            </a:pPr>
            <a:r>
              <a:rPr lang="en-US" sz="1250" dirty="0"/>
              <a:t>K. </a:t>
            </a:r>
            <a:r>
              <a:rPr lang="en-US" sz="1250" dirty="0" err="1"/>
              <a:t>Hambright</a:t>
            </a:r>
            <a:r>
              <a:rPr lang="en-US" sz="1250" dirty="0"/>
              <a:t>, “Challenging the broadcast allelopathy paradigm in toxigenic microbial eukaryotic ecology,” NSF, $385K</a:t>
            </a:r>
          </a:p>
          <a:p>
            <a:pPr>
              <a:lnSpc>
                <a:spcPct val="80000"/>
              </a:lnSpc>
              <a:buClr>
                <a:schemeClr val="tx1"/>
              </a:buClr>
              <a:buSzTx/>
              <a:buFont typeface="+mj-lt"/>
              <a:buAutoNum type="arabicPeriod" startAt="33"/>
            </a:pPr>
            <a:r>
              <a:rPr lang="en-US" sz="1250" dirty="0"/>
              <a:t>N. Snook, C. </a:t>
            </a:r>
            <a:r>
              <a:rPr lang="en-US" sz="1250" dirty="0" err="1"/>
              <a:t>Homeyer</a:t>
            </a:r>
            <a:r>
              <a:rPr lang="en-US" sz="1250" dirty="0"/>
              <a:t>, A. McGovern, “0-3 Hour Tornado Prediction using the Warn on Forecast System and Machine Learning,” NOAA, $363K</a:t>
            </a:r>
          </a:p>
          <a:p>
            <a:pPr>
              <a:lnSpc>
                <a:spcPct val="80000"/>
              </a:lnSpc>
              <a:buClr>
                <a:schemeClr val="tx1"/>
              </a:buClr>
              <a:buSzTx/>
              <a:buFont typeface="+mj-lt"/>
              <a:buAutoNum type="arabicPeriod" startAt="33"/>
            </a:pPr>
            <a:r>
              <a:rPr lang="en-US" sz="1250" dirty="0"/>
              <a:t>D. Andresen et al, “GP-ARGO: The Great Plains Augmented Regional Gateway to the Open Science Grid,”, NSF, $357K</a:t>
            </a:r>
          </a:p>
          <a:p>
            <a:pPr>
              <a:lnSpc>
                <a:spcPct val="80000"/>
              </a:lnSpc>
              <a:buClr>
                <a:schemeClr val="tx1"/>
              </a:buClr>
              <a:buSzTx/>
              <a:buFont typeface="+mj-lt"/>
              <a:buAutoNum type="arabicPeriod" startAt="33"/>
            </a:pPr>
            <a:r>
              <a:rPr lang="en-US" sz="1250" dirty="0"/>
              <a:t>W. Wu, G. </a:t>
            </a:r>
            <a:r>
              <a:rPr lang="en-US" sz="1250" dirty="0" err="1"/>
              <a:t>McFarquhar</a:t>
            </a:r>
            <a:r>
              <a:rPr lang="en-US" sz="1250" dirty="0"/>
              <a:t>, “From Clouds to Precipitation: Multiscale Dynamics-Microphysics Interactions in Cumulus Clouds,” DOE, $344K</a:t>
            </a:r>
          </a:p>
          <a:p>
            <a:pPr>
              <a:lnSpc>
                <a:spcPct val="80000"/>
              </a:lnSpc>
              <a:buClr>
                <a:schemeClr val="tx1"/>
              </a:buClr>
              <a:buSzTx/>
              <a:buFont typeface="+mj-lt"/>
              <a:buAutoNum type="arabicPeriod" startAt="33"/>
            </a:pPr>
            <a:r>
              <a:rPr lang="en-US" sz="1250" dirty="0"/>
              <a:t>A. McGovern, “Deep learning for operational identification and prediction of synoptic-scale fronts,” NOAA, $334K</a:t>
            </a:r>
          </a:p>
          <a:p>
            <a:pPr>
              <a:lnSpc>
                <a:spcPct val="80000"/>
              </a:lnSpc>
              <a:buClr>
                <a:schemeClr val="tx1"/>
              </a:buClr>
              <a:buSzTx/>
              <a:buFont typeface="+mj-lt"/>
              <a:buAutoNum type="arabicPeriod" startAt="33"/>
            </a:pPr>
            <a:r>
              <a:rPr lang="en-US" sz="1250" dirty="0"/>
              <a:t>M. Fishbein, “Can Hundreds of Unlinked Loci Really Resolve Recent, Rapid Radiations of Plant Species?,” NSF, $304K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$325K</a:t>
            </a:r>
          </a:p>
          <a:p>
            <a:pPr>
              <a:lnSpc>
                <a:spcPct val="80000"/>
              </a:lnSpc>
              <a:buClr>
                <a:schemeClr val="tx1"/>
              </a:buClr>
              <a:buSzTx/>
              <a:buFont typeface="+mj-lt"/>
              <a:buAutoNum type="arabicPeriod" startAt="42"/>
            </a:pPr>
            <a:r>
              <a:rPr lang="en-US" sz="1250" dirty="0"/>
              <a:t>P. D. Sheehan, “Demographics of the Youngest Protostars and their Disks,” NSF, $300K</a:t>
            </a:r>
          </a:p>
          <a:p>
            <a:pPr>
              <a:lnSpc>
                <a:spcPct val="80000"/>
              </a:lnSpc>
              <a:buClr>
                <a:schemeClr val="tx1"/>
              </a:buClr>
              <a:buSzTx/>
              <a:buFont typeface="+mj-lt"/>
              <a:buAutoNum type="arabicPeriod" startAt="42"/>
            </a:pPr>
            <a:r>
              <a:rPr lang="en-US" sz="1250" dirty="0"/>
              <a:t>M. </a:t>
            </a:r>
            <a:r>
              <a:rPr lang="en-US" sz="1250" dirty="0" err="1"/>
              <a:t>Xue</a:t>
            </a:r>
            <a:r>
              <a:rPr lang="en-US" sz="1250" dirty="0"/>
              <a:t>, X. Hu, N. Snook, T. </a:t>
            </a:r>
            <a:r>
              <a:rPr lang="en-US" sz="1250" dirty="0" err="1"/>
              <a:t>Supinie</a:t>
            </a:r>
            <a:r>
              <a:rPr lang="en-US" sz="1250" dirty="0"/>
              <a:t>, “Unified Forecast System Research-to-Operations Project (UFS-R20) Task: RRFS and Retirement of Legacy Models,” NOAA, $292K</a:t>
            </a:r>
          </a:p>
          <a:p>
            <a:pPr>
              <a:lnSpc>
                <a:spcPct val="80000"/>
              </a:lnSpc>
              <a:buClr>
                <a:schemeClr val="tx1"/>
              </a:buClr>
              <a:buSzTx/>
              <a:buFont typeface="+mj-lt"/>
              <a:buAutoNum type="arabicPeriod" startAt="42"/>
            </a:pPr>
            <a:r>
              <a:rPr lang="en-US" sz="1250" dirty="0"/>
              <a:t>M. Biggerstaff, K. Elmore, “Understanding the Propagation and Evolution of Rotation in Linear Storms,” NOAA, $259K</a:t>
            </a:r>
          </a:p>
          <a:p>
            <a:pPr>
              <a:lnSpc>
                <a:spcPct val="80000"/>
              </a:lnSpc>
              <a:buClr>
                <a:schemeClr val="tx1"/>
              </a:buClr>
              <a:buSzTx/>
              <a:buFont typeface="+mj-lt"/>
              <a:buAutoNum type="arabicPeriod" startAt="42"/>
            </a:pPr>
            <a:r>
              <a:rPr lang="en-US" sz="1250" dirty="0"/>
              <a:t>X. Wang, “Accelerate the development of the Hurricane Analysis and Forecasting System (HAFS),” NOAA, $250K</a:t>
            </a:r>
          </a:p>
          <a:p>
            <a:pPr>
              <a:lnSpc>
                <a:spcPct val="80000"/>
              </a:lnSpc>
              <a:buClr>
                <a:schemeClr val="tx1"/>
              </a:buClr>
              <a:buSzTx/>
              <a:buFont typeface="+mj-lt"/>
              <a:buAutoNum type="arabicPeriod" startAt="42"/>
            </a:pPr>
            <a:r>
              <a:rPr lang="en-US" sz="1250" dirty="0"/>
              <a:t>D. Bodine, B. L. Cheong, T. Y. Yu, R. Palmer, A. Reinhart, P. E. </a:t>
            </a:r>
            <a:r>
              <a:rPr lang="en-US" sz="1250" dirty="0" err="1"/>
              <a:t>Kirstetter</a:t>
            </a:r>
            <a:r>
              <a:rPr lang="en-US" sz="1250" dirty="0"/>
              <a:t>, “Using Observations, Simulations, and Artificial Intelligence to Develop a Lake-Effect Snow Prediction System,” </a:t>
            </a:r>
            <a:r>
              <a:rPr lang="en-US" sz="1250" dirty="0" err="1"/>
              <a:t>Weathernews</a:t>
            </a:r>
            <a:r>
              <a:rPr lang="en-US" sz="1250" dirty="0"/>
              <a:t> Americas, $249K</a:t>
            </a:r>
          </a:p>
          <a:p>
            <a:pPr>
              <a:lnSpc>
                <a:spcPct val="80000"/>
              </a:lnSpc>
              <a:buClr>
                <a:schemeClr val="tx1"/>
              </a:buClr>
              <a:buSzTx/>
              <a:buFont typeface="+mj-lt"/>
              <a:buAutoNum type="arabicPeriod" startAt="42"/>
            </a:pPr>
            <a:r>
              <a:rPr lang="en-US" sz="1250" dirty="0"/>
              <a:t>X. Wang, A. Johnson, “UFS-R20 CAM Sub-Project: Rapid Refresh Forecast System (RRFS) development and implementation,” NOAA, $244K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27267024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39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49"/>
            </a:pPr>
            <a:r>
              <a:rPr lang="en-US" sz="1250" dirty="0"/>
              <a:t>J. Walter, B. Carpenter, “Refining principal stress measurements in reservoir </a:t>
            </a:r>
            <a:r>
              <a:rPr lang="en-US" sz="1250" dirty="0" err="1"/>
              <a:t>underburden</a:t>
            </a:r>
            <a:r>
              <a:rPr lang="en-US" sz="1250" dirty="0"/>
              <a:t> in regions of induced seismicity through seismological tools, laboratory experiments, and theory,” Electric Power Research Institute Inc, $233K</a:t>
            </a:r>
          </a:p>
          <a:p>
            <a:pPr>
              <a:lnSpc>
                <a:spcPct val="80000"/>
              </a:lnSpc>
              <a:buClr>
                <a:schemeClr val="tx1"/>
              </a:buClr>
              <a:buSzTx/>
              <a:buFont typeface="+mj-lt"/>
              <a:buAutoNum type="arabicPeriod" startAt="49"/>
            </a:pPr>
            <a:r>
              <a:rPr lang="en-US" sz="1250" dirty="0"/>
              <a:t>M. </a:t>
            </a:r>
            <a:r>
              <a:rPr lang="en-US" sz="1250" dirty="0" err="1"/>
              <a:t>Xue</a:t>
            </a:r>
            <a:r>
              <a:rPr lang="en-US" sz="1250" dirty="0"/>
              <a:t>, C. Liu, N. Snook, “Advanced Data Assimilation and Prediction Research for Convective-Scale 'Warn-on-Forecast',” NOAA, $200K</a:t>
            </a:r>
          </a:p>
          <a:p>
            <a:pPr>
              <a:lnSpc>
                <a:spcPct val="80000"/>
              </a:lnSpc>
              <a:buClr>
                <a:schemeClr val="tx1"/>
              </a:buClr>
              <a:buSzTx/>
              <a:buFont typeface="+mj-lt"/>
              <a:buAutoNum type="arabicPeriod" startAt="49"/>
            </a:pPr>
            <a:r>
              <a:rPr lang="en-US" sz="1250" dirty="0"/>
              <a:t>P. Zhu, “CAREER: Lead-Free </a:t>
            </a:r>
            <a:r>
              <a:rPr lang="en-US" sz="1250" dirty="0" err="1"/>
              <a:t>Pseudohalide</a:t>
            </a:r>
            <a:r>
              <a:rPr lang="en-US" sz="1250" dirty="0"/>
              <a:t>/Halide Perovskites for Next-Generation White Light-Emitting Diodes,” NSF, $225K</a:t>
            </a:r>
          </a:p>
          <a:p>
            <a:pPr>
              <a:lnSpc>
                <a:spcPct val="80000"/>
              </a:lnSpc>
              <a:buClr>
                <a:schemeClr val="tx1"/>
              </a:buClr>
              <a:buSzTx/>
              <a:buFont typeface="+mj-lt"/>
              <a:buAutoNum type="arabicPeriod" startAt="49"/>
            </a:pPr>
            <a:r>
              <a:rPr lang="en-US" sz="1250" dirty="0"/>
              <a:t>F. Kong, M. </a:t>
            </a:r>
            <a:r>
              <a:rPr lang="en-US" sz="1250" dirty="0" err="1"/>
              <a:t>Xue</a:t>
            </a:r>
            <a:r>
              <a:rPr lang="en-US" sz="1250" dirty="0"/>
              <a:t>, “Development of a Storm-Scale Ensemble Numerical Weather Prediction System for Chongqing Meteorological Service,” Chinese </a:t>
            </a:r>
            <a:r>
              <a:rPr lang="en-US" sz="1250" dirty="0" err="1"/>
              <a:t>Acad</a:t>
            </a:r>
            <a:r>
              <a:rPr lang="en-US" sz="1250" dirty="0"/>
              <a:t> Sci, $199K</a:t>
            </a:r>
          </a:p>
          <a:p>
            <a:pPr>
              <a:lnSpc>
                <a:spcPct val="80000"/>
              </a:lnSpc>
              <a:buClr>
                <a:schemeClr val="tx1"/>
              </a:buClr>
              <a:buSzTx/>
              <a:buFont typeface="+mj-lt"/>
              <a:buAutoNum type="arabicPeriod" startAt="49"/>
            </a:pPr>
            <a:r>
              <a:rPr lang="en-US" sz="1250" dirty="0"/>
              <a:t>R. Nygaard, “Real-Time Drilling Optimization System for Improved Overall Rate of Penetration and Reduced Cost/Ft in Geothermal Drilling,” Oklahoma State U, $187K</a:t>
            </a:r>
          </a:p>
          <a:p>
            <a:pPr>
              <a:lnSpc>
                <a:spcPct val="80000"/>
              </a:lnSpc>
              <a:buClr>
                <a:schemeClr val="tx1"/>
              </a:buClr>
              <a:buSzTx/>
              <a:buFont typeface="+mj-lt"/>
              <a:buAutoNum type="arabicPeriod" startAt="49"/>
            </a:pPr>
            <a:r>
              <a:rPr lang="en-US" sz="1250" dirty="0"/>
              <a:t>E. Baron, “Unlocking Type </a:t>
            </a:r>
            <a:r>
              <a:rPr lang="en-US" sz="1250" dirty="0" err="1"/>
              <a:t>Ia</a:t>
            </a:r>
            <a:r>
              <a:rPr lang="en-US" sz="1250" dirty="0"/>
              <a:t> Supernovae with an Ultraviolet Key,” NASA, $181K</a:t>
            </a:r>
          </a:p>
          <a:p>
            <a:pPr>
              <a:lnSpc>
                <a:spcPct val="80000"/>
              </a:lnSpc>
              <a:buClr>
                <a:schemeClr val="tx1"/>
              </a:buClr>
              <a:buSzTx/>
              <a:buFont typeface="+mj-lt"/>
              <a:buAutoNum type="arabicPeriod" startAt="49"/>
            </a:pPr>
            <a:r>
              <a:rPr lang="en-US" sz="1250" dirty="0"/>
              <a:t>P. Gignac, “Ecomorphological diversification and the origin of phenotypic disparity in crocodile-line archosaurs,” NSF, $161K</a:t>
            </a:r>
          </a:p>
          <a:p>
            <a:pPr>
              <a:lnSpc>
                <a:spcPct val="80000"/>
              </a:lnSpc>
              <a:buClr>
                <a:schemeClr val="tx1"/>
              </a:buClr>
              <a:buSzTx/>
              <a:buFont typeface="+mj-lt"/>
              <a:buAutoNum type="arabicPeriod" startAt="49"/>
            </a:pPr>
            <a:r>
              <a:rPr lang="en-US" sz="1250" dirty="0"/>
              <a:t>T. </a:t>
            </a:r>
            <a:r>
              <a:rPr lang="en-US" sz="1250" dirty="0" err="1"/>
              <a:t>Misiewicz</a:t>
            </a:r>
            <a:r>
              <a:rPr lang="en-US" sz="1250" dirty="0"/>
              <a:t>, A. Moore, “NSF Postdoctoral Fellowship in Biology FY 2018,” NSF, $138K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57"/>
            </a:pPr>
            <a:r>
              <a:rPr lang="en-US" sz="1250" dirty="0"/>
              <a:t>J. </a:t>
            </a:r>
            <a:r>
              <a:rPr lang="en-US" sz="1250" dirty="0" err="1"/>
              <a:t>Basara</a:t>
            </a:r>
            <a:r>
              <a:rPr lang="en-US" sz="1250" dirty="0"/>
              <a:t>, “19-EARTH19-321, Evaluating the Contributions of Local and Non-Local Land Atmosphere Coupling to Flash Drought Evolution and Prediction,” NASA, $135K</a:t>
            </a:r>
          </a:p>
          <a:p>
            <a:pPr>
              <a:lnSpc>
                <a:spcPct val="80000"/>
              </a:lnSpc>
              <a:buClr>
                <a:schemeClr val="tx1"/>
              </a:buClr>
              <a:buSzTx/>
              <a:buFont typeface="+mj-lt"/>
              <a:buAutoNum type="arabicPeriod" startAt="57"/>
            </a:pPr>
            <a:r>
              <a:rPr lang="en-US" sz="1250" dirty="0"/>
              <a:t>B. </a:t>
            </a:r>
            <a:r>
              <a:rPr lang="en-US" sz="1250" dirty="0" err="1"/>
              <a:t>Mooers</a:t>
            </a:r>
            <a:r>
              <a:rPr lang="en-US" sz="1250" dirty="0"/>
              <a:t>, “Role of a Lysine Hydroxylase in Breast Cancer,” OCAST, $135K</a:t>
            </a:r>
          </a:p>
          <a:p>
            <a:pPr>
              <a:lnSpc>
                <a:spcPct val="80000"/>
              </a:lnSpc>
              <a:buClr>
                <a:schemeClr val="tx1"/>
              </a:buClr>
              <a:buSzTx/>
              <a:buFont typeface="+mj-lt"/>
              <a:buAutoNum type="arabicPeriod" startAt="57"/>
            </a:pPr>
            <a:r>
              <a:rPr lang="en-US" sz="1250" dirty="0"/>
              <a:t>Q. Xu, “Advance the Cutting-Edge Science and Technology in Radar and Satellite Data Assimilation for Analyses and Predictions of Severe Storms and Tropical Cyclones,” DOD ONR, $124K</a:t>
            </a:r>
          </a:p>
          <a:p>
            <a:pPr>
              <a:lnSpc>
                <a:spcPct val="80000"/>
              </a:lnSpc>
              <a:buClr>
                <a:schemeClr val="tx1"/>
              </a:buClr>
              <a:buSzTx/>
              <a:buFont typeface="+mj-lt"/>
              <a:buAutoNum type="arabicPeriod" startAt="57"/>
            </a:pPr>
            <a:r>
              <a:rPr lang="en-US" sz="1250" dirty="0"/>
              <a:t>E. Maher, D. </a:t>
            </a:r>
            <a:r>
              <a:rPr lang="en-US" sz="1250" dirty="0" err="1"/>
              <a:t>Horm</a:t>
            </a:r>
            <a:r>
              <a:rPr lang="en-US" sz="1250" dirty="0"/>
              <a:t>, “</a:t>
            </a:r>
            <a:r>
              <a:rPr lang="en-US" sz="1250" dirty="0" err="1"/>
              <a:t>OKFutures</a:t>
            </a:r>
            <a:r>
              <a:rPr lang="en-US" sz="1250" dirty="0"/>
              <a:t> Systems-Level Evaluation Planning Oklahoma Partnership for School Readiness,” </a:t>
            </a:r>
            <a:r>
              <a:rPr lang="en-US" sz="1250" dirty="0" err="1"/>
              <a:t>OKFutures</a:t>
            </a:r>
            <a:r>
              <a:rPr lang="en-US" sz="1250" dirty="0"/>
              <a:t>, $112K</a:t>
            </a:r>
          </a:p>
          <a:p>
            <a:pPr>
              <a:lnSpc>
                <a:spcPct val="80000"/>
              </a:lnSpc>
              <a:buClr>
                <a:schemeClr val="tx1"/>
              </a:buClr>
              <a:buSzTx/>
              <a:buFont typeface="+mj-lt"/>
              <a:buAutoNum type="arabicPeriod" startAt="57"/>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Media,” American Chemical Society, $110K</a:t>
            </a:r>
          </a:p>
          <a:p>
            <a:pPr>
              <a:lnSpc>
                <a:spcPct val="80000"/>
              </a:lnSpc>
              <a:buClr>
                <a:schemeClr val="tx1"/>
              </a:buClr>
              <a:buSzTx/>
              <a:buFont typeface="+mj-lt"/>
              <a:buAutoNum type="arabicPeriod" startAt="57"/>
            </a:pPr>
            <a:r>
              <a:rPr lang="en-US" sz="1250" dirty="0"/>
              <a:t>X. Wang, Y. Wang, “Development and Research of Hybrid </a:t>
            </a:r>
            <a:r>
              <a:rPr lang="en-US" sz="1250" dirty="0" err="1"/>
              <a:t>EnVar</a:t>
            </a:r>
            <a:r>
              <a:rPr lang="en-US" sz="1250" dirty="0"/>
              <a:t> Data Assimilation for Convective-Scale,” NOAA, $100K</a:t>
            </a:r>
          </a:p>
          <a:p>
            <a:pPr>
              <a:lnSpc>
                <a:spcPct val="80000"/>
              </a:lnSpc>
              <a:buClr>
                <a:schemeClr val="tx1"/>
              </a:buClr>
              <a:buSzTx/>
              <a:buFont typeface="+mj-lt"/>
              <a:buAutoNum type="arabicPeriod" startAt="57"/>
            </a:pPr>
            <a:r>
              <a:rPr lang="en-US" sz="1250" dirty="0"/>
              <a:t>R. Nygaard, “Advanced cement characterization and modeling to evaluate novel additives to improve wellbore integrity,” Oklahoma State U, $100K</a:t>
            </a:r>
          </a:p>
          <a:p>
            <a:pPr>
              <a:lnSpc>
                <a:spcPct val="80000"/>
              </a:lnSpc>
              <a:buClr>
                <a:schemeClr val="tx1"/>
              </a:buClr>
              <a:buSzTx/>
              <a:buFont typeface="+mj-lt"/>
              <a:buAutoNum type="arabicPeriod" startAt="57"/>
            </a:pPr>
            <a:r>
              <a:rPr lang="en-US" sz="1250" dirty="0"/>
              <a:t>P. </a:t>
            </a:r>
            <a:r>
              <a:rPr lang="en-US" sz="1250" dirty="0" err="1"/>
              <a:t>Kotlik</a:t>
            </a:r>
            <a:r>
              <a:rPr lang="en-US" sz="1250" dirty="0"/>
              <a:t>, S. Markova, H. Lanier, “Genomics of adaptation along a latitudinal cline: Bank vole genome sequencing collaboration,” Czech Academy of Science $90K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22060199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2002-2019</a:t>
            </a:r>
          </a:p>
        </p:txBody>
      </p:sp>
      <p:sp>
        <p:nvSpPr>
          <p:cNvPr id="3" name="Content Placeholder 2"/>
          <p:cNvSpPr>
            <a:spLocks noGrp="1"/>
          </p:cNvSpPr>
          <p:nvPr>
            <p:ph idx="1"/>
          </p:nvPr>
        </p:nvSpPr>
        <p:spPr>
          <a:xfrm>
            <a:off x="609600" y="1150960"/>
            <a:ext cx="7924800" cy="4648200"/>
          </a:xfrm>
        </p:spPr>
        <p:txBody>
          <a:bodyPr/>
          <a:lstStyle/>
          <a:p>
            <a:pPr>
              <a:spcBef>
                <a:spcPts val="0"/>
              </a:spcBef>
            </a:pPr>
            <a:r>
              <a:rPr lang="en-US" dirty="0"/>
              <a:t>Over 4000 attendees at the previous 18 Symposia</a:t>
            </a:r>
          </a:p>
          <a:p>
            <a:pPr lvl="1">
              <a:spcBef>
                <a:spcPts val="0"/>
              </a:spcBef>
            </a:pPr>
            <a:r>
              <a:rPr lang="en-US" dirty="0"/>
              <a:t>69 in 2002, 175-350 per year thereafter, typically 275</a:t>
            </a:r>
            <a:r>
              <a:rPr lang="en-US" u="sng" dirty="0"/>
              <a:t>+</a:t>
            </a:r>
            <a:r>
              <a:rPr lang="en-US" dirty="0"/>
              <a:t>25</a:t>
            </a:r>
          </a:p>
          <a:p>
            <a:pPr>
              <a:spcBef>
                <a:spcPts val="0"/>
              </a:spcBef>
            </a:pPr>
            <a:r>
              <a:rPr lang="en-US" dirty="0"/>
              <a:t>Organizations: 362 2002-2019</a:t>
            </a:r>
          </a:p>
          <a:p>
            <a:pPr lvl="1">
              <a:spcBef>
                <a:spcPts val="0"/>
              </a:spcBef>
            </a:pPr>
            <a:r>
              <a:rPr lang="en-US" b="1" u="sng" dirty="0"/>
              <a:t>Academic</a:t>
            </a:r>
            <a:r>
              <a:rPr lang="en-US" dirty="0"/>
              <a:t>: from 127 institutions in 28 US states &amp; territories plus 3 other countries</a:t>
            </a:r>
          </a:p>
          <a:p>
            <a:pPr lvl="2">
              <a:spcBef>
                <a:spcPts val="0"/>
              </a:spcBef>
            </a:pPr>
            <a:r>
              <a:rPr lang="en-US" dirty="0"/>
              <a:t>66 institutions in 12 EPSCoR jurisdictions</a:t>
            </a:r>
          </a:p>
          <a:p>
            <a:pPr lvl="2">
              <a:spcBef>
                <a:spcPts val="0"/>
              </a:spcBef>
            </a:pPr>
            <a:r>
              <a:rPr lang="en-US" dirty="0"/>
              <a:t>35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3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178 firms</a:t>
            </a:r>
          </a:p>
          <a:p>
            <a:pPr lvl="1">
              <a:lnSpc>
                <a:spcPct val="80000"/>
              </a:lnSpc>
              <a:spcBef>
                <a:spcPts val="0"/>
              </a:spcBef>
            </a:pPr>
            <a:r>
              <a:rPr lang="en-US" b="1" u="sng" dirty="0"/>
              <a:t>Government</a:t>
            </a:r>
            <a:r>
              <a:rPr lang="en-US" dirty="0"/>
              <a:t>: from 36 agencies (federal, state, municipal, foreign)</a:t>
            </a:r>
          </a:p>
          <a:p>
            <a:pPr lvl="1">
              <a:lnSpc>
                <a:spcPct val="80000"/>
              </a:lnSpc>
              <a:spcBef>
                <a:spcPts val="0"/>
              </a:spcBef>
            </a:pPr>
            <a:r>
              <a:rPr lang="en-US" b="1" u="sng" dirty="0"/>
              <a:t>Non-governmental/not-for-profit</a:t>
            </a:r>
            <a:r>
              <a:rPr lang="en-US" dirty="0"/>
              <a:t>: from 21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AF6A6519-C07D-4AAA-9C6E-86D05C1805BF}" type="slidenum">
              <a:rPr lang="en-US" smtClean="0"/>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65"/>
            </a:pPr>
            <a:r>
              <a:rPr lang="en-US" sz="1250" dirty="0"/>
              <a:t>K. Brewster, F. </a:t>
            </a:r>
            <a:r>
              <a:rPr lang="en-US" sz="1250" dirty="0" err="1"/>
              <a:t>Carr</a:t>
            </a:r>
            <a:r>
              <a:rPr lang="en-US" sz="1250" dirty="0"/>
              <a:t>, N. Snook, “CASA DFW Testbed Operations and Data Impacts,” Synoptics, $89K</a:t>
            </a:r>
          </a:p>
          <a:p>
            <a:pPr>
              <a:lnSpc>
                <a:spcPct val="80000"/>
              </a:lnSpc>
              <a:buClr>
                <a:schemeClr val="tx1"/>
              </a:buClr>
              <a:buSzTx/>
              <a:buFont typeface="+mj-lt"/>
              <a:buAutoNum type="arabicPeriod" startAt="65"/>
            </a:pPr>
            <a:r>
              <a:rPr lang="en-US" sz="1250" dirty="0"/>
              <a:t>F. Kong, X. Hu, “Development of a Storm-Scale Ensemble Numerical Weather Prediction System for Chongqing Meteorological Service,” Chinese </a:t>
            </a:r>
            <a:r>
              <a:rPr lang="en-US" sz="1250" dirty="0" err="1"/>
              <a:t>Acad</a:t>
            </a:r>
            <a:r>
              <a:rPr lang="en-US" sz="1250" dirty="0"/>
              <a:t> Sci, $87K</a:t>
            </a:r>
          </a:p>
          <a:p>
            <a:pPr>
              <a:lnSpc>
                <a:spcPct val="80000"/>
              </a:lnSpc>
              <a:buClr>
                <a:schemeClr val="tx1"/>
              </a:buClr>
              <a:buSzTx/>
              <a:buFont typeface="+mj-lt"/>
              <a:buAutoNum type="arabicPeriod" startAt="65"/>
            </a:pPr>
            <a:r>
              <a:rPr lang="en-US" sz="1250" dirty="0"/>
              <a:t>X. Dai, “Microlensing Size of AGN Reflection Hump,” NASA, $73K</a:t>
            </a:r>
          </a:p>
          <a:p>
            <a:pPr>
              <a:lnSpc>
                <a:spcPct val="80000"/>
              </a:lnSpc>
              <a:buClr>
                <a:schemeClr val="tx1"/>
              </a:buClr>
              <a:buSzTx/>
              <a:buFont typeface="+mj-lt"/>
              <a:buAutoNum type="arabicPeriod" startAt="65"/>
            </a:pPr>
            <a:r>
              <a:rPr lang="en-US" sz="1250" dirty="0"/>
              <a:t>J. Pei, “Improving the Modeling Fidelity of Complex Aerospace Systems with Mem-Models,” Oklahoma State U, $27K</a:t>
            </a:r>
          </a:p>
          <a:p>
            <a:pPr>
              <a:lnSpc>
                <a:spcPct val="80000"/>
              </a:lnSpc>
              <a:buClr>
                <a:schemeClr val="tx1"/>
              </a:buClr>
              <a:buSzTx/>
              <a:buFont typeface="+mj-lt"/>
              <a:buAutoNum type="arabicPeriod" startAt="65"/>
            </a:pPr>
            <a:r>
              <a:rPr lang="en-US" sz="1250" dirty="0"/>
              <a:t>?, S. Schroeder, “Modulation of the human lung transcriptomic immune response by SARS-CoV-2 M protein,” Presbyterian Health </a:t>
            </a:r>
            <a:r>
              <a:rPr lang="en-US" sz="1250" dirty="0" err="1"/>
              <a:t>Fndtn</a:t>
            </a:r>
            <a:r>
              <a:rPr lang="en-US" sz="1250" dirty="0"/>
              <a:t>, $25K</a:t>
            </a:r>
          </a:p>
          <a:p>
            <a:pPr>
              <a:lnSpc>
                <a:spcPct val="80000"/>
              </a:lnSpc>
              <a:buClr>
                <a:schemeClr val="tx1"/>
              </a:buClr>
              <a:buSzTx/>
              <a:buFont typeface="+mj-lt"/>
              <a:buAutoNum type="arabicPeriod" startAt="65"/>
            </a:pPr>
            <a:r>
              <a:rPr lang="en-US" sz="1250" dirty="0"/>
              <a:t>S. Schroeder, “Viral RNA Structures, Function, and Energetics,” NIH, $25K</a:t>
            </a:r>
          </a:p>
          <a:p>
            <a:pPr>
              <a:lnSpc>
                <a:spcPct val="80000"/>
              </a:lnSpc>
              <a:buClr>
                <a:schemeClr val="tx1"/>
              </a:buClr>
              <a:buSzTx/>
              <a:buFont typeface="+mj-lt"/>
              <a:buAutoNum type="arabicPeriod" startAt="65"/>
            </a:pPr>
            <a:r>
              <a:rPr lang="en-US" sz="1250" dirty="0"/>
              <a:t>P. D. Sheehan, “Surrogate Modeling of </a:t>
            </a:r>
            <a:r>
              <a:rPr lang="en-US" sz="1250" dirty="0" err="1"/>
              <a:t>Protostellar</a:t>
            </a:r>
            <a:r>
              <a:rPr lang="en-US" sz="1250" dirty="0"/>
              <a:t> Disk Radiative Transfer Models,” NRAO, $10K</a:t>
            </a:r>
          </a:p>
          <a:p>
            <a:pPr>
              <a:lnSpc>
                <a:spcPct val="80000"/>
              </a:lnSpc>
              <a:buClr>
                <a:schemeClr val="tx1"/>
              </a:buClr>
              <a:buSzTx/>
              <a:buFont typeface="+mj-lt"/>
              <a:buAutoNum type="arabicPeriod" startAt="65"/>
            </a:pPr>
            <a:r>
              <a:rPr lang="en-US" sz="1250" dirty="0"/>
              <a:t>P. Brown, C. Ashall, E. Baron, A. </a:t>
            </a:r>
            <a:r>
              <a:rPr lang="en-US" sz="1250" dirty="0" err="1"/>
              <a:t>Cikota</a:t>
            </a:r>
            <a:r>
              <a:rPr lang="en-US" sz="1250" dirty="0"/>
              <a:t>, L. </a:t>
            </a:r>
            <a:r>
              <a:rPr lang="en-US" sz="1250" dirty="0" err="1"/>
              <a:t>Galbany</a:t>
            </a:r>
            <a:r>
              <a:rPr lang="en-US" sz="1250" dirty="0"/>
              <a:t>, P. </a:t>
            </a:r>
            <a:r>
              <a:rPr lang="en-US" sz="1250" dirty="0" err="1"/>
              <a:t>Hoeflich</a:t>
            </a:r>
            <a:r>
              <a:rPr lang="en-US" sz="1250" dirty="0"/>
              <a:t>, D. Howell, P. Milne, N. </a:t>
            </a:r>
            <a:r>
              <a:rPr lang="en-US" sz="1250" dirty="0" err="1"/>
              <a:t>Suntzeff</a:t>
            </a:r>
            <a:r>
              <a:rPr lang="en-US" sz="1250" dirty="0"/>
              <a:t>, L. Wang, X. Wang, Y. Yang, J. Zhang, “Ultraviolet Spectroscopy of Extreme Standard Candles, 2020-2022, 62 Orbits,” NASA, $?</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4181198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73"/>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startAt="73"/>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startAt="73"/>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startAt="73"/>
            </a:pPr>
            <a:r>
              <a:rPr lang="en-US" sz="1250" dirty="0"/>
              <a:t>P. Gaffney (OMRF), B. McKinney (TU), “Molecular Mechanisms and Genetics of Autoimmunity,” NIH, $2.4M</a:t>
            </a:r>
          </a:p>
          <a:p>
            <a:pPr>
              <a:lnSpc>
                <a:spcPct val="80000"/>
              </a:lnSpc>
              <a:buClr>
                <a:schemeClr val="tx1"/>
              </a:buClr>
              <a:buSzTx/>
              <a:buFont typeface="+mj-lt"/>
              <a:buAutoNum type="arabicPeriod" startAt="73"/>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startAt="73"/>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9"/>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79"/>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7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79"/>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79"/>
            </a:pPr>
            <a:r>
              <a:rPr lang="en-US" sz="1250" dirty="0"/>
              <a:t>B. Wang, “Catalysis Driven by Confined Hot Carriers at the Liquid/Metal/Zeolite Interface,” DOE, $750K</a:t>
            </a:r>
          </a:p>
          <a:p>
            <a:pPr>
              <a:lnSpc>
                <a:spcPct val="80000"/>
              </a:lnSpc>
              <a:buClr>
                <a:schemeClr val="tx1"/>
              </a:buClr>
              <a:buSzTx/>
              <a:buFont typeface="+mj-lt"/>
              <a:buAutoNum type="arabicPeriod" startAt="79"/>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79"/>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86"/>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86"/>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86"/>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86"/>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86"/>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86"/>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86"/>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3"/>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93"/>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93"/>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93"/>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93"/>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93"/>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93"/>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93"/>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101"/>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101"/>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101"/>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101"/>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101"/>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101"/>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101"/>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101"/>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109"/>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$462K</a:t>
            </a:r>
          </a:p>
          <a:p>
            <a:pPr>
              <a:lnSpc>
                <a:spcPct val="80000"/>
              </a:lnSpc>
              <a:buClr>
                <a:schemeClr val="tx1"/>
              </a:buClr>
              <a:buSzTx/>
              <a:buFont typeface="+mj-lt"/>
              <a:buAutoNum type="arabicPeriod" startAt="109"/>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109"/>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109"/>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109"/>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109"/>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15"/>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115"/>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115"/>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115"/>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115"/>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115"/>
            </a:pPr>
            <a:r>
              <a:rPr lang="en-US" sz="1250" dirty="0"/>
              <a:t>C. Pan, “High Performance Bioinformatics Workflow for Integrative …,” U Tennessee Knoxville, $146K</a:t>
            </a:r>
          </a:p>
          <a:p>
            <a:pPr>
              <a:lnSpc>
                <a:spcPct val="80000"/>
              </a:lnSpc>
              <a:buClr>
                <a:schemeClr val="tx1"/>
              </a:buClr>
              <a:buSzTx/>
              <a:buFont typeface="+mj-lt"/>
              <a:buAutoNum type="arabicPeriod" startAt="115"/>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22"/>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122"/>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122"/>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122"/>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122"/>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122"/>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122"/>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29"/>
            </a:pPr>
            <a:r>
              <a:rPr lang="en-US" sz="1250" dirty="0"/>
              <a:t>C. Pan, “Identification of orthologous gene families across diverse eukaryotic genomes,” UT Battelle, $182K</a:t>
            </a:r>
          </a:p>
          <a:p>
            <a:pPr>
              <a:lnSpc>
                <a:spcPct val="80000"/>
              </a:lnSpc>
              <a:buClr>
                <a:schemeClr val="tx1"/>
              </a:buClr>
              <a:buSzTx/>
              <a:buFont typeface="+mj-lt"/>
              <a:buAutoNum type="arabicPeriod" startAt="129"/>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129"/>
            </a:pPr>
            <a:r>
              <a:rPr lang="en-US" sz="1250" dirty="0"/>
              <a:t>K. </a:t>
            </a:r>
            <a:r>
              <a:rPr lang="en-US" sz="1250" dirty="0" err="1"/>
              <a:t>Dresback</a:t>
            </a:r>
            <a:r>
              <a:rPr lang="en-US" sz="1250" dirty="0"/>
              <a:t>, R. Kolar, “Automating River Connections Between NWM and ADCIRC – Precipitation, Lateral Inflows and Operational Strategies,” NSF, $100K</a:t>
            </a:r>
          </a:p>
          <a:p>
            <a:pPr>
              <a:lnSpc>
                <a:spcPct val="80000"/>
              </a:lnSpc>
              <a:buClr>
                <a:schemeClr val="tx1"/>
              </a:buClr>
              <a:buSzTx/>
              <a:buFont typeface="+mj-lt"/>
              <a:buAutoNum type="arabicPeriod" startAt="129"/>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129"/>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129"/>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129"/>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129"/>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129"/>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38"/>
            </a:pPr>
            <a:r>
              <a:rPr lang="en-US" sz="1250" dirty="0"/>
              <a:t>G. </a:t>
            </a:r>
            <a:r>
              <a:rPr lang="en-US" sz="1250" dirty="0" err="1"/>
              <a:t>McFarquhar</a:t>
            </a:r>
            <a:r>
              <a:rPr lang="en-US" sz="1250" dirty="0"/>
              <a:t>, “Investigation of Microphysics and Precipitation for Atlantic Coastal Threatening Snowstorms (IMPACTS),” NASA, $41K</a:t>
            </a:r>
          </a:p>
          <a:p>
            <a:pPr>
              <a:lnSpc>
                <a:spcPct val="80000"/>
              </a:lnSpc>
              <a:buClr>
                <a:schemeClr val="tx1"/>
              </a:buClr>
              <a:buSzTx/>
              <a:buFont typeface="+mj-lt"/>
              <a:buAutoNum type="arabicPeriod" startAt="138"/>
            </a:pPr>
            <a:r>
              <a:rPr lang="en-US" sz="1250" dirty="0"/>
              <a:t>L. Huang, X. Wu, “Dew Point Pressure Prediction of Natural Gas and Gas Condensation,” Industry, $36K</a:t>
            </a:r>
          </a:p>
          <a:p>
            <a:pPr>
              <a:lnSpc>
                <a:spcPct val="80000"/>
              </a:lnSpc>
              <a:buClr>
                <a:schemeClr val="tx1"/>
              </a:buClr>
              <a:buSzTx/>
              <a:buFont typeface="+mj-lt"/>
              <a:buAutoNum type="arabicPeriod" startAt="138"/>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138"/>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138"/>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138"/>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44"/>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144"/>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144"/>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144"/>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144"/>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144"/>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144"/>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144"/>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144"/>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53"/>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153"/>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153"/>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153"/>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153"/>
            </a:pPr>
            <a:r>
              <a:rPr lang="en-US" sz="1250" dirty="0"/>
              <a:t>W. Freeman, “Dynamics of the brain epigenome with aging,” NIH, $960K</a:t>
            </a:r>
          </a:p>
          <a:p>
            <a:pPr>
              <a:lnSpc>
                <a:spcPct val="80000"/>
              </a:lnSpc>
              <a:buClr>
                <a:schemeClr val="tx1"/>
              </a:buClr>
              <a:buSzTx/>
              <a:buFont typeface="+mj-lt"/>
              <a:buAutoNum type="arabicPeriod" startAt="153"/>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153"/>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153"/>
            </a:pPr>
            <a:endParaRPr lang="en-US" sz="1250" dirty="0"/>
          </a:p>
          <a:p>
            <a:pPr>
              <a:lnSpc>
                <a:spcPct val="80000"/>
              </a:lnSpc>
              <a:buClr>
                <a:schemeClr val="tx1"/>
              </a:buClr>
              <a:buSzTx/>
              <a:buFont typeface="+mj-lt"/>
              <a:buAutoNum type="arabicPeriod" startAt="153"/>
            </a:pPr>
            <a:endParaRPr lang="en-US" sz="1250" dirty="0"/>
          </a:p>
          <a:p>
            <a:pPr>
              <a:lnSpc>
                <a:spcPct val="80000"/>
              </a:lnSpc>
              <a:buClr>
                <a:schemeClr val="tx1"/>
              </a:buClr>
              <a:buSzTx/>
              <a:buFont typeface="+mj-lt"/>
              <a:buAutoNum type="arabicPeriod" startAt="153"/>
            </a:pPr>
            <a:endParaRPr lang="en-US" sz="1250" dirty="0"/>
          </a:p>
          <a:p>
            <a:pPr>
              <a:lnSpc>
                <a:spcPct val="80000"/>
              </a:lnSpc>
              <a:buClr>
                <a:schemeClr val="tx1"/>
              </a:buClr>
              <a:buSzTx/>
              <a:buFont typeface="+mj-lt"/>
              <a:buAutoNum type="arabicPeriod" startAt="153"/>
            </a:pPr>
            <a:endParaRPr lang="en-US" sz="1250" dirty="0"/>
          </a:p>
          <a:p>
            <a:pPr>
              <a:lnSpc>
                <a:spcPct val="80000"/>
              </a:lnSpc>
              <a:buClr>
                <a:schemeClr val="tx1"/>
              </a:buClr>
              <a:buSzTx/>
              <a:buFont typeface="+mj-lt"/>
              <a:buAutoNum type="arabicPeriod" startAt="153"/>
            </a:pPr>
            <a:endParaRPr lang="en-US" sz="1250" dirty="0"/>
          </a:p>
          <a:p>
            <a:pPr>
              <a:lnSpc>
                <a:spcPct val="80000"/>
              </a:lnSpc>
              <a:buClr>
                <a:schemeClr val="tx1"/>
              </a:buClr>
              <a:buSzTx/>
              <a:buFont typeface="+mj-lt"/>
              <a:buAutoNum type="arabicPeriod" startAt="15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60"/>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160"/>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160"/>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160"/>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160"/>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160"/>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160"/>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a:p>
            <a:pPr>
              <a:lnSpc>
                <a:spcPct val="80000"/>
              </a:lnSpc>
              <a:buClr>
                <a:schemeClr val="tx1"/>
              </a:buClr>
              <a:buSzTx/>
              <a:buFont typeface="Wingdings" pitchFamily="2" charset="2"/>
              <a:buAutoNum type="arabicPeriod" startAt="16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67"/>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167"/>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167"/>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167"/>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167"/>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167"/>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167"/>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a:p>
            <a:pPr>
              <a:lnSpc>
                <a:spcPct val="80000"/>
              </a:lnSpc>
              <a:buClr>
                <a:schemeClr val="tx1"/>
              </a:buClr>
              <a:buSzTx/>
              <a:buFont typeface="+mj-lt"/>
              <a:buAutoNum type="arabicPeriod" startAt="167"/>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74"/>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174"/>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174"/>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174"/>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174"/>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174"/>
            </a:pPr>
            <a:r>
              <a:rPr lang="en-US" sz="1250" dirty="0"/>
              <a:t>X. Wang, “Scale-dependent Covariance Localization for</a:t>
            </a:r>
          </a:p>
          <a:p>
            <a:pPr>
              <a:lnSpc>
                <a:spcPct val="80000"/>
              </a:lnSpc>
              <a:buClr>
                <a:schemeClr val="tx1"/>
              </a:buClr>
              <a:buSzTx/>
              <a:buFont typeface="Wingdings" pitchFamily="2" charset="2"/>
              <a:buAutoNum type="arabicPeriod" startAt="174"/>
            </a:pPr>
            <a:r>
              <a:rPr lang="en-US" sz="1250" dirty="0"/>
              <a:t>FV3GDAS 4DEnVar Data Assimilation System to</a:t>
            </a:r>
          </a:p>
          <a:p>
            <a:pPr>
              <a:lnSpc>
                <a:spcPct val="80000"/>
              </a:lnSpc>
              <a:buClr>
                <a:schemeClr val="tx1"/>
              </a:buClr>
              <a:buSzTx/>
              <a:buFont typeface="Wingdings" pitchFamily="2" charset="2"/>
              <a:buAutoNum type="arabicPeriod" startAt="174"/>
            </a:pPr>
            <a:r>
              <a:rPr lang="en-US" sz="1250" dirty="0"/>
              <a:t>Improve Global, Hurricane and Cloud Predictions,” NOAA, $194K</a:t>
            </a:r>
          </a:p>
          <a:p>
            <a:pPr>
              <a:lnSpc>
                <a:spcPct val="80000"/>
              </a:lnSpc>
              <a:buClr>
                <a:schemeClr val="tx1"/>
              </a:buClr>
              <a:buSzTx/>
              <a:buFont typeface="Wingdings" pitchFamily="2" charset="2"/>
              <a:buAutoNum type="arabicPeriod" startAt="174"/>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a:p>
            <a:pPr>
              <a:lnSpc>
                <a:spcPct val="80000"/>
              </a:lnSpc>
              <a:buClr>
                <a:schemeClr val="tx1"/>
              </a:buClr>
              <a:buSzTx/>
              <a:buFont typeface="Wingdings" pitchFamily="2" charset="2"/>
              <a:buAutoNum type="arabicPeriod" startAt="17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83"/>
            </a:pPr>
            <a:r>
              <a:rPr lang="en-US" sz="1250" dirty="0"/>
              <a:t>D. Blume, “Spin and Spatial Correlations of Few-body Systems,” NSF, $294K</a:t>
            </a:r>
          </a:p>
          <a:p>
            <a:pPr>
              <a:lnSpc>
                <a:spcPct val="80000"/>
              </a:lnSpc>
              <a:buClr>
                <a:schemeClr val="tx1"/>
              </a:buClr>
              <a:buSzTx/>
              <a:buFont typeface="+mj-lt"/>
              <a:buAutoNum type="arabicPeriod" startAt="183"/>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183"/>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183"/>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183"/>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183"/>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183"/>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183"/>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183"/>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183"/>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a:p>
            <a:pPr>
              <a:lnSpc>
                <a:spcPct val="80000"/>
              </a:lnSpc>
              <a:buClr>
                <a:schemeClr val="tx1"/>
              </a:buClr>
              <a:buSzTx/>
              <a:buFont typeface="+mj-lt"/>
              <a:buAutoNum type="arabicPeriod" startAt="18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49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93"/>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193"/>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193"/>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193"/>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193"/>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193"/>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193"/>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a:p>
            <a:pPr>
              <a:lnSpc>
                <a:spcPct val="80000"/>
              </a:lnSpc>
              <a:buClr>
                <a:schemeClr val="tx1"/>
              </a:buClr>
              <a:buSzTx/>
              <a:buFont typeface="Wingdings" pitchFamily="2" charset="2"/>
              <a:buAutoNum type="arabicPeriod" startAt="19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00"/>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200"/>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200"/>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200"/>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200"/>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200"/>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200"/>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200"/>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a:p>
            <a:pPr>
              <a:lnSpc>
                <a:spcPct val="80000"/>
              </a:lnSpc>
              <a:buClr>
                <a:schemeClr val="tx1"/>
              </a:buClr>
              <a:buSzTx/>
              <a:buFont typeface="+mj-lt"/>
              <a:buAutoNum type="arabicPeriod" startAt="20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08"/>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208"/>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208"/>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208"/>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208"/>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208"/>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208"/>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208"/>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a:p>
            <a:pPr>
              <a:lnSpc>
                <a:spcPct val="80000"/>
              </a:lnSpc>
              <a:buClr>
                <a:schemeClr val="tx1"/>
              </a:buClr>
              <a:buSzTx/>
              <a:buFont typeface="Wingdings" pitchFamily="2" charset="2"/>
              <a:buAutoNum type="arabicPeriod" startAt="20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6"/>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216"/>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216"/>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216"/>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216"/>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a:p>
            <a:pPr>
              <a:lnSpc>
                <a:spcPct val="80000"/>
              </a:lnSpc>
              <a:buClr>
                <a:schemeClr val="tx1"/>
              </a:buClr>
              <a:buSzTx/>
              <a:buFont typeface="+mj-lt"/>
              <a:buAutoNum type="arabicPeriod" startAt="21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1"/>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221"/>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a:p>
            <a:pPr>
              <a:lnSpc>
                <a:spcPct val="80000"/>
              </a:lnSpc>
              <a:buClr>
                <a:schemeClr val="tx1"/>
              </a:buClr>
              <a:buSzTx/>
              <a:buFont typeface="Wingdings" pitchFamily="2" charset="2"/>
              <a:buAutoNum type="arabicPeriod" startAt="22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3"/>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223"/>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223"/>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223"/>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223"/>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223"/>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223"/>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22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0"/>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230"/>
            </a:pPr>
            <a:r>
              <a:rPr lang="en-US" sz="1250" dirty="0"/>
              <a:t>J. Towns et al, “XSEDE 2.0: Integrating, Enabling and Enhancing National Cyberinfrastructure with Expanding Community Involvement,” NSF, $131.8M</a:t>
            </a:r>
          </a:p>
          <a:p>
            <a:pPr>
              <a:lnSpc>
                <a:spcPct val="80000"/>
              </a:lnSpc>
              <a:buClr>
                <a:schemeClr val="tx1"/>
              </a:buClr>
              <a:buSzTx/>
              <a:buFont typeface="+mj-lt"/>
              <a:buAutoNum type="arabicPeriod" startAt="230"/>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230"/>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230"/>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230"/>
            </a:pPr>
            <a:r>
              <a:rPr lang="en-US" sz="1250" dirty="0"/>
              <a:t>E. Bridge, “Life history, kinship, and the evolution of alternative female reproductive strategies,” $3K</a:t>
            </a:r>
          </a:p>
          <a:p>
            <a:pPr>
              <a:lnSpc>
                <a:spcPct val="80000"/>
              </a:lnSpc>
              <a:buClr>
                <a:schemeClr val="tx1"/>
              </a:buClr>
              <a:buSzTx/>
              <a:buFont typeface="+mj-lt"/>
              <a:buAutoNum type="arabicPeriod" startAt="230"/>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37"/>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237"/>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237"/>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237"/>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237"/>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237"/>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237"/>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237"/>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45"/>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245"/>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245"/>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245"/>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245"/>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245"/>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245"/>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245"/>
            </a:pPr>
            <a:r>
              <a:rPr lang="en-US" sz="1250" dirty="0"/>
              <a:t>B. Moore, “National </a:t>
            </a:r>
            <a:r>
              <a:rPr lang="en-US" sz="1250" dirty="0" err="1"/>
              <a:t>Mesonet</a:t>
            </a:r>
            <a:r>
              <a:rPr lang="en-US" sz="1250" dirty="0"/>
              <a:t> Program 2015-2020,” Global Science Technology Inc, $473K</a:t>
            </a:r>
          </a:p>
          <a:p>
            <a:pPr>
              <a:lnSpc>
                <a:spcPct val="80000"/>
              </a:lnSpc>
              <a:buClr>
                <a:schemeClr val="tx1"/>
              </a:buClr>
              <a:buSzTx/>
              <a:buFont typeface="Wingdings" pitchFamily="2" charset="2"/>
              <a:buAutoNum type="arabicPeriod" startAt="245"/>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4"/>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254"/>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254"/>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254"/>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254"/>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254"/>
            </a:pPr>
            <a:r>
              <a:rPr lang="en-US" sz="1250" dirty="0"/>
              <a:t>X. Wang, “Hybrid Data Assimilation for Convective-Scale,” NOAA, $99K</a:t>
            </a:r>
          </a:p>
          <a:p>
            <a:pPr>
              <a:lnSpc>
                <a:spcPct val="80000"/>
              </a:lnSpc>
              <a:buClr>
                <a:schemeClr val="tx1"/>
              </a:buClr>
              <a:buSzTx/>
              <a:buFont typeface="Wingdings" pitchFamily="2" charset="2"/>
              <a:buAutoNum type="arabicPeriod" startAt="254"/>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254"/>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254"/>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3"/>
            </a:pPr>
            <a:r>
              <a:rPr lang="en-US" sz="1250" dirty="0"/>
              <a:t>J. Dyer, “Heart Rate Variability Assessment as an Indicator of Health,” OUHSC, $121K</a:t>
            </a:r>
          </a:p>
          <a:p>
            <a:pPr>
              <a:lnSpc>
                <a:spcPct val="80000"/>
              </a:lnSpc>
              <a:buClr>
                <a:schemeClr val="tx1"/>
              </a:buClr>
              <a:buSzTx/>
              <a:buFont typeface="Wingdings" pitchFamily="2" charset="2"/>
              <a:buAutoNum type="arabicPeriod" startAt="263"/>
            </a:pPr>
            <a:r>
              <a:rPr lang="en-US" sz="1250" dirty="0"/>
              <a:t>M. Zaman, “Southern Plains Transportation Center (SPTC),” USDOT, $7.7M</a:t>
            </a:r>
          </a:p>
          <a:p>
            <a:pPr>
              <a:lnSpc>
                <a:spcPct val="80000"/>
              </a:lnSpc>
              <a:buClr>
                <a:schemeClr val="tx1"/>
              </a:buClr>
              <a:buSzTx/>
              <a:buFont typeface="Wingdings" pitchFamily="2" charset="2"/>
              <a:buAutoNum type="arabicPeriod" startAt="263"/>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Wingdings" pitchFamily="2" charset="2"/>
              <a:buAutoNum type="arabicPeriod" startAt="263"/>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Wingdings" pitchFamily="2" charset="2"/>
              <a:buAutoNum type="arabicPeriod" startAt="263"/>
            </a:pPr>
            <a:r>
              <a:rPr lang="en-US" sz="1250" dirty="0"/>
              <a:t>E. Baron, “Models of Interacting Supernovae: Probing the Circumstellar Environment,” NASA, $381K</a:t>
            </a:r>
          </a:p>
          <a:p>
            <a:pPr>
              <a:lnSpc>
                <a:spcPct val="80000"/>
              </a:lnSpc>
              <a:buClr>
                <a:schemeClr val="tx1"/>
              </a:buClr>
              <a:buSzTx/>
              <a:buFont typeface="Wingdings" pitchFamily="2" charset="2"/>
              <a:buAutoNum type="arabicPeriod" startAt="263"/>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Wingdings" pitchFamily="2" charset="2"/>
              <a:buAutoNum type="arabicPeriod" startAt="263"/>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Wingdings" pitchFamily="2" charset="2"/>
              <a:buAutoNum type="arabicPeriod" startAt="263"/>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1"/>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Wingdings" pitchFamily="2" charset="2"/>
              <a:buAutoNum type="arabicPeriod" startAt="271"/>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Wingdings" pitchFamily="2" charset="2"/>
              <a:buAutoNum type="arabicPeriod" startAt="271"/>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Wingdings" pitchFamily="2" charset="2"/>
              <a:buAutoNum type="arabicPeriod" startAt="271"/>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Wingdings" pitchFamily="2" charset="2"/>
              <a:buAutoNum type="arabicPeriod" startAt="271"/>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6"/>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Wingdings" pitchFamily="2" charset="2"/>
              <a:buAutoNum type="arabicPeriod" startAt="276"/>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Wingdings" pitchFamily="2" charset="2"/>
              <a:buAutoNum type="arabicPeriod" startAt="276"/>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Wingdings" pitchFamily="2" charset="2"/>
              <a:buAutoNum type="arabicPeriod" startAt="276"/>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Wingdings" pitchFamily="2" charset="2"/>
              <a:buAutoNum type="arabicPeriod" startAt="276"/>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Wingdings" pitchFamily="2" charset="2"/>
              <a:buAutoNum type="arabicPeriod" startAt="276"/>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Wingdings" pitchFamily="2" charset="2"/>
              <a:buAutoNum type="arabicPeriod" startAt="276"/>
            </a:pPr>
            <a:r>
              <a:rPr lang="en-US" sz="1250" dirty="0"/>
              <a:t>K. Nicholas, “Catalytic </a:t>
            </a:r>
            <a:r>
              <a:rPr lang="en-US" sz="1250" dirty="0" err="1"/>
              <a:t>Deoxydehydration</a:t>
            </a:r>
            <a:r>
              <a:rPr lang="en-US" sz="1250" dirty="0"/>
              <a:t>,” DOE, $438K</a:t>
            </a:r>
          </a:p>
          <a:p>
            <a:pPr>
              <a:lnSpc>
                <a:spcPct val="80000"/>
              </a:lnSpc>
              <a:buClr>
                <a:schemeClr val="tx1"/>
              </a:buClr>
              <a:buSzTx/>
              <a:buFont typeface="Wingdings" pitchFamily="2" charset="2"/>
              <a:buAutoNum type="arabicPeriod" startAt="276"/>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Wingdings" pitchFamily="2" charset="2"/>
              <a:buAutoNum type="arabicPeriod" startAt="276"/>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Wingdings" pitchFamily="2" charset="2"/>
              <a:buAutoNum type="arabicPeriod" startAt="276"/>
            </a:pPr>
            <a:endParaRPr lang="en-US" sz="1250" dirty="0"/>
          </a:p>
          <a:p>
            <a:pPr>
              <a:lnSpc>
                <a:spcPct val="80000"/>
              </a:lnSpc>
              <a:buClr>
                <a:schemeClr val="tx1"/>
              </a:buClr>
              <a:buSzTx/>
              <a:buFont typeface="Wingdings" pitchFamily="2" charset="2"/>
              <a:buAutoNum type="arabicPeriod" startAt="276"/>
            </a:pPr>
            <a:endParaRPr lang="en-US" sz="1250" dirty="0"/>
          </a:p>
          <a:p>
            <a:pPr>
              <a:lnSpc>
                <a:spcPct val="80000"/>
              </a:lnSpc>
              <a:buClr>
                <a:schemeClr val="tx1"/>
              </a:buClr>
              <a:buSzTx/>
              <a:buFont typeface="Wingdings" pitchFamily="2" charset="2"/>
              <a:buAutoNum type="arabicPeriod" startAt="27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5"/>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285"/>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285"/>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285"/>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285"/>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285"/>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285"/>
            </a:pPr>
            <a:endParaRPr lang="en-US" sz="1250" dirty="0"/>
          </a:p>
          <a:p>
            <a:pPr>
              <a:lnSpc>
                <a:spcPct val="80000"/>
              </a:lnSpc>
              <a:buClr>
                <a:schemeClr val="tx1"/>
              </a:buClr>
              <a:buSzTx/>
              <a:buFont typeface="+mj-lt"/>
              <a:buAutoNum type="arabicPeriod" startAt="28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91"/>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Wingdings" pitchFamily="2" charset="2"/>
              <a:buAutoNum type="arabicPeriod" startAt="291"/>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Wingdings" pitchFamily="2" charset="2"/>
              <a:buAutoNum type="arabicPeriod" startAt="291"/>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Wingdings" pitchFamily="2" charset="2"/>
              <a:buAutoNum type="arabicPeriod" startAt="291"/>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Wingdings" pitchFamily="2" charset="2"/>
              <a:buAutoNum type="arabicPeriod" startAt="291"/>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Wingdings" pitchFamily="2" charset="2"/>
              <a:buAutoNum type="arabicPeriod" startAt="291"/>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Wingdings" pitchFamily="2" charset="2"/>
              <a:buAutoNum type="arabicPeriod" startAt="291"/>
            </a:pPr>
            <a:r>
              <a:rPr lang="en-US" sz="1250" dirty="0"/>
              <a:t>A. </a:t>
            </a:r>
            <a:r>
              <a:rPr lang="en-US" sz="1250" dirty="0" err="1"/>
              <a:t>Striolo</a:t>
            </a:r>
            <a:r>
              <a:rPr lang="en-US" sz="1250" dirty="0"/>
              <a:t>, “Hydrates Inhibitor Research,” Halliburton, £69K</a:t>
            </a:r>
          </a:p>
          <a:p>
            <a:pPr>
              <a:lnSpc>
                <a:spcPct val="80000"/>
              </a:lnSpc>
              <a:buClr>
                <a:schemeClr val="tx1"/>
              </a:buClr>
              <a:buSzTx/>
              <a:buFont typeface="Wingdings" pitchFamily="2" charset="2"/>
              <a:buAutoNum type="arabicPeriod" startAt="291"/>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Wingdings" pitchFamily="2" charset="2"/>
              <a:buAutoNum type="arabicPeriod" startAt="291"/>
            </a:pPr>
            <a:r>
              <a:rPr lang="en-US" sz="1250" dirty="0"/>
              <a:t>J. Li, “Targeting Mosquito FREP1 Protein for Malaria Control,” NIH, $424K</a:t>
            </a:r>
          </a:p>
          <a:p>
            <a:pPr>
              <a:lnSpc>
                <a:spcPct val="80000"/>
              </a:lnSpc>
              <a:buClr>
                <a:schemeClr val="tx1"/>
              </a:buClr>
              <a:buSzTx/>
              <a:buFont typeface="Wingdings" pitchFamily="2" charset="2"/>
              <a:buAutoNum type="arabicPeriod" startAt="291"/>
            </a:pPr>
            <a:r>
              <a:rPr lang="en-US" sz="1250" dirty="0"/>
              <a:t>J. Li, “CAREER: Genetic and Molecular Mechanisms of Parasite Infection in Insects,” NSF, $783K</a:t>
            </a:r>
          </a:p>
          <a:p>
            <a:pPr>
              <a:lnSpc>
                <a:spcPct val="80000"/>
              </a:lnSpc>
              <a:buClr>
                <a:schemeClr val="tx1"/>
              </a:buClr>
              <a:buSzTx/>
              <a:buFont typeface="Wingdings" pitchFamily="2" charset="2"/>
              <a:buAutoNum type="arabicPeriod" startAt="29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01"/>
            </a:pPr>
            <a:r>
              <a:rPr lang="en-US" sz="1250" dirty="0"/>
              <a:t>D. Atkins, J. Li, “Memory T cell-mediated protecting against malaria,” NIH, $76K</a:t>
            </a:r>
          </a:p>
          <a:p>
            <a:pPr>
              <a:lnSpc>
                <a:spcPct val="80000"/>
              </a:lnSpc>
              <a:buClr>
                <a:schemeClr val="tx1"/>
              </a:buClr>
              <a:buSzTx/>
              <a:buFont typeface="+mj-lt"/>
              <a:buAutoNum type="arabicPeriod" startAt="301"/>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301"/>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301"/>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301"/>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301"/>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301"/>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301"/>
            </a:pPr>
            <a:endParaRPr lang="en-US" sz="1250" dirty="0"/>
          </a:p>
          <a:p>
            <a:pPr>
              <a:lnSpc>
                <a:spcPct val="80000"/>
              </a:lnSpc>
              <a:buClr>
                <a:schemeClr val="tx1"/>
              </a:buClr>
              <a:buSzTx/>
              <a:buFont typeface="+mj-lt"/>
              <a:buAutoNum type="arabicPeriod" startAt="301"/>
            </a:pPr>
            <a:endParaRPr lang="en-US" sz="1250" dirty="0"/>
          </a:p>
          <a:p>
            <a:pPr>
              <a:lnSpc>
                <a:spcPct val="80000"/>
              </a:lnSpc>
              <a:buClr>
                <a:schemeClr val="tx1"/>
              </a:buClr>
              <a:buSzTx/>
              <a:buFont typeface="+mj-lt"/>
              <a:buAutoNum type="arabicPeriod" startAt="301"/>
            </a:pPr>
            <a:endParaRPr lang="en-US" sz="1250" dirty="0"/>
          </a:p>
          <a:p>
            <a:pPr>
              <a:lnSpc>
                <a:spcPct val="80000"/>
              </a:lnSpc>
              <a:buClr>
                <a:schemeClr val="tx1"/>
              </a:buClr>
              <a:buSzTx/>
              <a:buFont typeface="+mj-lt"/>
              <a:buAutoNum type="arabicPeriod" startAt="301"/>
            </a:pPr>
            <a:endParaRPr lang="en-US" sz="1250" dirty="0"/>
          </a:p>
          <a:p>
            <a:pPr>
              <a:lnSpc>
                <a:spcPct val="80000"/>
              </a:lnSpc>
              <a:buClr>
                <a:schemeClr val="tx1"/>
              </a:buClr>
              <a:buSzTx/>
              <a:buFont typeface="+mj-lt"/>
              <a:buAutoNum type="arabicPeriod" startAt="30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8"/>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startAt="308"/>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startAt="308"/>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Wingdings" pitchFamily="2" charset="2"/>
              <a:buAutoNum type="arabicPeriod" startAt="308"/>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Wingdings" pitchFamily="2" charset="2"/>
              <a:buAutoNum type="arabicPeriod" startAt="308"/>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Wingdings" pitchFamily="2" charset="2"/>
              <a:buAutoNum type="arabicPeriod" startAt="308"/>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Wingdings" pitchFamily="2" charset="2"/>
              <a:buAutoNum type="arabicPeriod" startAt="308"/>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startAt="308"/>
            </a:pPr>
            <a:endParaRPr lang="en-US" sz="1250" dirty="0"/>
          </a:p>
          <a:p>
            <a:pPr>
              <a:lnSpc>
                <a:spcPct val="80000"/>
              </a:lnSpc>
              <a:buClr>
                <a:schemeClr val="tx1"/>
              </a:buClr>
              <a:buSzTx/>
              <a:buFont typeface="Wingdings" pitchFamily="2" charset="2"/>
              <a:buAutoNum type="arabicPeriod" startAt="308"/>
            </a:pPr>
            <a:endParaRPr lang="en-US" sz="1250" dirty="0"/>
          </a:p>
          <a:p>
            <a:pPr>
              <a:lnSpc>
                <a:spcPct val="80000"/>
              </a:lnSpc>
              <a:buClr>
                <a:schemeClr val="tx1"/>
              </a:buClr>
              <a:buSzTx/>
              <a:buFont typeface="Wingdings" pitchFamily="2" charset="2"/>
              <a:buAutoNum type="arabicPeriod" startAt="308"/>
            </a:pPr>
            <a:endParaRPr lang="en-US" sz="1250" dirty="0"/>
          </a:p>
          <a:p>
            <a:pPr>
              <a:lnSpc>
                <a:spcPct val="80000"/>
              </a:lnSpc>
              <a:buClr>
                <a:schemeClr val="tx1"/>
              </a:buClr>
              <a:buSzTx/>
              <a:buFont typeface="Wingdings" pitchFamily="2" charset="2"/>
              <a:buAutoNum type="arabicPeriod" startAt="30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5"/>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315"/>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315"/>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315"/>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315"/>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315"/>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315"/>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315"/>
            </a:pPr>
            <a:endParaRPr lang="en-US" sz="1250" dirty="0"/>
          </a:p>
          <a:p>
            <a:pPr>
              <a:lnSpc>
                <a:spcPct val="80000"/>
              </a:lnSpc>
              <a:buClr>
                <a:schemeClr val="tx1"/>
              </a:buClr>
              <a:buSzTx/>
              <a:buFont typeface="+mj-lt"/>
              <a:buAutoNum type="arabicPeriod" startAt="315"/>
            </a:pPr>
            <a:endParaRPr lang="en-US" sz="1250" dirty="0"/>
          </a:p>
          <a:p>
            <a:pPr>
              <a:lnSpc>
                <a:spcPct val="80000"/>
              </a:lnSpc>
              <a:buClr>
                <a:schemeClr val="tx1"/>
              </a:buClr>
              <a:buSzTx/>
              <a:buFont typeface="+mj-lt"/>
              <a:buAutoNum type="arabicPeriod" startAt="315"/>
            </a:pPr>
            <a:endParaRPr lang="en-US" sz="1250" dirty="0"/>
          </a:p>
          <a:p>
            <a:pPr>
              <a:lnSpc>
                <a:spcPct val="80000"/>
              </a:lnSpc>
              <a:buClr>
                <a:schemeClr val="tx1"/>
              </a:buClr>
              <a:buSzTx/>
              <a:buFont typeface="+mj-lt"/>
              <a:buAutoNum type="arabicPeriod" startAt="31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59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2"/>
            </a:pPr>
            <a:r>
              <a:rPr lang="en-US" sz="1250" dirty="0"/>
              <a:t>R. Kolar, “Dynamic Integration of Natural, Human, and Instructure Systems for Hurricane Evacuation and Sheltering," NSF, $456K</a:t>
            </a:r>
          </a:p>
          <a:p>
            <a:pPr>
              <a:lnSpc>
                <a:spcPct val="80000"/>
              </a:lnSpc>
              <a:buClr>
                <a:schemeClr val="tx1"/>
              </a:buClr>
              <a:buSzTx/>
              <a:buFont typeface="Wingdings" pitchFamily="2" charset="2"/>
              <a:buAutoNum type="arabicPeriod" startAt="322"/>
            </a:pPr>
            <a:r>
              <a:rPr lang="en-US" sz="1250" dirty="0"/>
              <a:t>L. Ding, “Neuroimaging Study of Mental Fatigue,” FAA, $430K</a:t>
            </a:r>
          </a:p>
          <a:p>
            <a:pPr>
              <a:lnSpc>
                <a:spcPct val="80000"/>
              </a:lnSpc>
              <a:buClr>
                <a:schemeClr val="tx1"/>
              </a:buClr>
              <a:buSzTx/>
              <a:buFont typeface="Wingdings" pitchFamily="2" charset="2"/>
              <a:buAutoNum type="arabicPeriod" startAt="322"/>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322"/>
            </a:pPr>
            <a:r>
              <a:rPr lang="en-US" sz="1250" dirty="0"/>
              <a:t>L. Ding, “Large-Scale Computational Neuroimaging of Brain Electrical Activity,” NSF CAREER, $400K</a:t>
            </a:r>
          </a:p>
          <a:p>
            <a:pPr>
              <a:lnSpc>
                <a:spcPct val="80000"/>
              </a:lnSpc>
              <a:buClr>
                <a:schemeClr val="tx1"/>
              </a:buClr>
              <a:buSzTx/>
              <a:buFont typeface="Wingdings" pitchFamily="2" charset="2"/>
              <a:buAutoNum type="arabicPeriod" startAt="322"/>
            </a:pPr>
            <a:r>
              <a:rPr lang="en-US" sz="1250" dirty="0"/>
              <a:t>P. Attar, “Optimal Spatiotemporal Reduced Order Modeling for Nonlinear Structural Dynamics,” NSF, $360K</a:t>
            </a:r>
          </a:p>
          <a:p>
            <a:pPr>
              <a:lnSpc>
                <a:spcPct val="80000"/>
              </a:lnSpc>
              <a:buClr>
                <a:schemeClr val="tx1"/>
              </a:buClr>
              <a:buSzTx/>
              <a:buFont typeface="Wingdings" pitchFamily="2" charset="2"/>
              <a:buAutoNum type="arabicPeriod" startAt="322"/>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322"/>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322"/>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322"/>
            </a:pPr>
            <a:endParaRPr lang="en-US" sz="1250" dirty="0"/>
          </a:p>
          <a:p>
            <a:pPr>
              <a:lnSpc>
                <a:spcPct val="80000"/>
              </a:lnSpc>
              <a:buClr>
                <a:schemeClr val="tx1"/>
              </a:buClr>
              <a:buSzTx/>
              <a:buFont typeface="Wingdings" pitchFamily="2" charset="2"/>
              <a:buAutoNum type="arabicPeriod" startAt="32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0"/>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330"/>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330"/>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330"/>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330"/>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330"/>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330"/>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330"/>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330"/>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Kali McLennan, Jason </a:t>
            </a:r>
            <a:r>
              <a:rPr lang="en-US" dirty="0" err="1"/>
              <a:t>Speckman</a:t>
            </a:r>
            <a:endParaRPr lang="en-US" dirty="0"/>
          </a:p>
          <a:p>
            <a:pPr lvl="1">
              <a:spcBef>
                <a:spcPts val="0"/>
              </a:spcBef>
            </a:pPr>
            <a:r>
              <a:rPr lang="en-US" dirty="0"/>
              <a:t>OSCER Research Computing Facilitators: Jim Ferguson,         Horst Severini</a:t>
            </a:r>
          </a:p>
          <a:p>
            <a:pPr lvl="1">
              <a:spcBef>
                <a:spcPts val="0"/>
              </a:spcBef>
            </a:pPr>
            <a:r>
              <a:rPr lang="en-US" dirty="0"/>
              <a:t>Jeremy </a:t>
            </a:r>
            <a:r>
              <a:rPr lang="en-US" dirty="0" err="1"/>
              <a:t>Hessman</a:t>
            </a:r>
            <a:r>
              <a:rPr lang="en-US" dirty="0"/>
              <a:t>, OU IT, for Zoom license help</a:t>
            </a:r>
          </a:p>
          <a:p>
            <a:pPr lvl="1">
              <a:spcBef>
                <a:spcPts val="0"/>
              </a:spcBef>
            </a:pPr>
            <a:r>
              <a:rPr lang="en-US" dirty="0"/>
              <a:t>All of the OU IT folks who helped put this together</a:t>
            </a:r>
          </a:p>
          <a:p>
            <a:pPr>
              <a:spcBef>
                <a:spcPts val="0"/>
              </a:spcBef>
            </a:pPr>
            <a:r>
              <a:rPr lang="en-US" dirty="0" err="1"/>
              <a:t>OneOklahoma</a:t>
            </a:r>
            <a:r>
              <a:rPr lang="en-US" dirty="0"/>
              <a:t> Cyberinfrastructure Initiative (</a:t>
            </a:r>
            <a:r>
              <a:rPr lang="en-US" dirty="0" err="1"/>
              <a:t>OneOCII</a:t>
            </a:r>
            <a:r>
              <a:rPr lang="en-US" dirty="0"/>
              <a:t>)</a:t>
            </a:r>
          </a:p>
          <a:p>
            <a:pPr lvl="1">
              <a:spcBef>
                <a:spcPts val="0"/>
              </a:spcBef>
            </a:pPr>
            <a:r>
              <a:rPr lang="en-US" dirty="0" err="1"/>
              <a:t>Pratul</a:t>
            </a:r>
            <a:r>
              <a:rPr lang="en-US" dirty="0"/>
              <a:t> Agarwal, OSU</a:t>
            </a:r>
          </a:p>
          <a:p>
            <a:pPr lvl="1">
              <a:spcBef>
                <a:spcPts val="0"/>
              </a:spcBef>
            </a:pPr>
            <a:r>
              <a:rPr lang="en-US" dirty="0"/>
              <a:t>Stephen Wheat, ORU</a:t>
            </a:r>
          </a:p>
        </p:txBody>
      </p:sp>
    </p:spTree>
    <p:extLst>
      <p:ext uri="{BB962C8B-B14F-4D97-AF65-F5344CB8AC3E}">
        <p14:creationId xmlns:p14="http://schemas.microsoft.com/office/powerpoint/2010/main" val="31899162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39"/>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339"/>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339"/>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339"/>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339"/>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339"/>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339"/>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339"/>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339"/>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339"/>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33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9"/>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Wingdings" pitchFamily="2" charset="2"/>
              <a:buAutoNum type="arabicPeriod" startAt="349"/>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Wingdings" pitchFamily="2" charset="2"/>
              <a:buAutoNum type="arabicPeriod" startAt="349"/>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Wingdings" pitchFamily="2" charset="2"/>
              <a:buAutoNum type="arabicPeriod" startAt="349"/>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349"/>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Wingdings" pitchFamily="2" charset="2"/>
              <a:buAutoNum type="arabicPeriod" startAt="349"/>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Wingdings" pitchFamily="2" charset="2"/>
              <a:buAutoNum type="arabicPeriod" startAt="349"/>
            </a:pPr>
            <a:r>
              <a:rPr lang="en-US" sz="1250" dirty="0"/>
              <a:t>J. P. Shaffer, “Rydberg Atom Interactions and Collective Behavior,” NSF, $436K</a:t>
            </a:r>
          </a:p>
          <a:p>
            <a:pPr>
              <a:lnSpc>
                <a:spcPct val="80000"/>
              </a:lnSpc>
              <a:buClr>
                <a:schemeClr val="tx1"/>
              </a:buClr>
              <a:buSzTx/>
              <a:buFont typeface="Wingdings" pitchFamily="2" charset="2"/>
              <a:buAutoNum type="arabicPeriod" startAt="349"/>
            </a:pPr>
            <a:r>
              <a:rPr lang="en-US" sz="1250" dirty="0"/>
              <a:t>J. P. Shaffer, “Interactions in Cold Rydberg Gases,” NSF, $422K</a:t>
            </a:r>
          </a:p>
          <a:p>
            <a:pPr>
              <a:lnSpc>
                <a:spcPct val="80000"/>
              </a:lnSpc>
              <a:buClr>
                <a:schemeClr val="tx1"/>
              </a:buClr>
              <a:buSzTx/>
              <a:buFont typeface="Wingdings" pitchFamily="2" charset="2"/>
              <a:buAutoNum type="arabicPeriod" startAt="349"/>
            </a:pPr>
            <a:r>
              <a:rPr lang="en-US" sz="1250" dirty="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8"/>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358"/>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Wingdings" pitchFamily="2" charset="2"/>
              <a:buAutoNum type="arabicPeriod" startAt="358"/>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358"/>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Wingdings" pitchFamily="2" charset="2"/>
              <a:buAutoNum type="arabicPeriod" startAt="358"/>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358"/>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Wingdings" pitchFamily="2" charset="2"/>
              <a:buAutoNum type="arabicPeriod" startAt="358"/>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Wingdings" pitchFamily="2" charset="2"/>
              <a:buAutoNum type="arabicPeriod" startAt="358"/>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66"/>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366"/>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366"/>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366"/>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36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36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72"/>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372"/>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372"/>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372"/>
            </a:pPr>
            <a:r>
              <a:rPr lang="en-US" sz="1250" dirty="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372"/>
            </a:pPr>
            <a:r>
              <a:rPr lang="en-US" sz="1250" dirty="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372"/>
            </a:pPr>
            <a:r>
              <a:rPr lang="en-US" sz="1250" dirty="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372"/>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Wingdings" pitchFamily="2" charset="2"/>
              <a:buAutoNum type="arabicPeriod" startAt="372"/>
            </a:pPr>
            <a:r>
              <a:rPr lang="en-US" sz="1250" dirty="0"/>
              <a:t>L. Sells, J. </a:t>
            </a:r>
            <a:r>
              <a:rPr lang="en-US" sz="1250" dirty="0" err="1"/>
              <a:t>Goulden</a:t>
            </a:r>
            <a:r>
              <a:rPr lang="en-US" sz="1250" dirty="0"/>
              <a:t>, “Early Adopter Grant,” NSF/TCPP, $2.5K</a:t>
            </a:r>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80"/>
            </a:pPr>
            <a:r>
              <a:rPr lang="en-US" sz="1250" dirty="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380"/>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Wingdings" pitchFamily="2" charset="2"/>
              <a:buAutoNum type="arabicPeriod" startAt="380"/>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Wingdings" pitchFamily="2" charset="2"/>
              <a:buAutoNum type="arabicPeriod" startAt="380"/>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Wingdings" pitchFamily="2" charset="2"/>
              <a:buAutoNum type="arabicPeriod" startAt="380"/>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380"/>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380"/>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Wingdings" pitchFamily="2" charset="2"/>
              <a:buAutoNum type="arabicPeriod" startAt="380"/>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Wingdings" pitchFamily="2" charset="2"/>
              <a:buAutoNum type="arabicPeriod" startAt="380"/>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Wingdings" pitchFamily="2" charset="2"/>
              <a:buAutoNum type="arabicPeriod" startAt="38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89"/>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389"/>
            </a:pPr>
            <a:r>
              <a:rPr lang="en-US" sz="1250" dirty="0"/>
              <a:t>Y. Wang, “Theoretical Tools for Measuring Dark Energy from Galaxy Clustering,” DOE, $230K</a:t>
            </a:r>
          </a:p>
          <a:p>
            <a:pPr>
              <a:lnSpc>
                <a:spcPct val="80000"/>
              </a:lnSpc>
              <a:buClr>
                <a:schemeClr val="tx1"/>
              </a:buClr>
              <a:buSzTx/>
              <a:buFont typeface="+mj-lt"/>
              <a:buAutoNum type="arabicPeriod" startAt="389"/>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389"/>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389"/>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389"/>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389"/>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389"/>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389"/>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98"/>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398"/>
            </a:pPr>
            <a:r>
              <a:rPr lang="en-US" sz="1250" dirty="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398"/>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Wingdings" pitchFamily="2" charset="2"/>
              <a:buAutoNum type="arabicPeriod" startAt="398"/>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Wingdings" pitchFamily="2" charset="2"/>
              <a:buAutoNum type="arabicPeriod" startAt="398"/>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Wingdings" pitchFamily="2" charset="2"/>
              <a:buAutoNum type="arabicPeriod" startAt="398"/>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Wingdings" pitchFamily="2" charset="2"/>
              <a:buAutoNum type="arabicPeriod" startAt="398"/>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05"/>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Wingdings" pitchFamily="2" charset="2"/>
              <a:buAutoNum type="arabicPeriod" startAt="405"/>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405"/>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Wingdings" pitchFamily="2" charset="2"/>
              <a:buAutoNum type="arabicPeriod" startAt="40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Wingdings" pitchFamily="2" charset="2"/>
              <a:buAutoNum type="arabicPeriod" startAt="405"/>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Wingdings" pitchFamily="2" charset="2"/>
              <a:buAutoNum type="arabicPeriod" startAt="40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Wingdings" pitchFamily="2" charset="2"/>
              <a:buAutoNum type="arabicPeriod" startAt="405"/>
            </a:pPr>
            <a:endParaRPr lang="en-US" sz="1250" dirty="0"/>
          </a:p>
          <a:p>
            <a:pPr>
              <a:lnSpc>
                <a:spcPct val="80000"/>
              </a:lnSpc>
              <a:buClr>
                <a:schemeClr val="tx1"/>
              </a:buClr>
              <a:buSzTx/>
              <a:buFont typeface="Wingdings" pitchFamily="2" charset="2"/>
              <a:buAutoNum type="arabicPeriod" startAt="40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11"/>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411"/>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411"/>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411"/>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411"/>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411"/>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411"/>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411"/>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411"/>
            </a:pPr>
            <a:endParaRPr lang="en-US" sz="1250" dirty="0"/>
          </a:p>
          <a:p>
            <a:pPr>
              <a:lnSpc>
                <a:spcPct val="80000"/>
              </a:lnSpc>
              <a:buClr>
                <a:schemeClr val="tx1"/>
              </a:buClr>
              <a:buSzTx/>
              <a:buFont typeface="+mj-lt"/>
              <a:buAutoNum type="arabicPeriod" startAt="411"/>
            </a:pPr>
            <a:endParaRPr lang="en-US" sz="1250" dirty="0"/>
          </a:p>
          <a:p>
            <a:pPr>
              <a:lnSpc>
                <a:spcPct val="80000"/>
              </a:lnSpc>
              <a:buClr>
                <a:schemeClr val="tx1"/>
              </a:buClr>
              <a:buSzTx/>
              <a:buFont typeface="Wingdings" pitchFamily="2" charset="2"/>
              <a:buAutoNum type="arabicPeriod" startAt="411"/>
            </a:pPr>
            <a:endParaRPr lang="en-US" sz="1250" dirty="0"/>
          </a:p>
          <a:p>
            <a:pPr>
              <a:lnSpc>
                <a:spcPct val="80000"/>
              </a:lnSpc>
              <a:buClr>
                <a:schemeClr val="tx1"/>
              </a:buClr>
              <a:buSzTx/>
              <a:buFont typeface="Wingdings" pitchFamily="2" charset="2"/>
              <a:buAutoNum type="arabicPeriod" startAt="41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19"/>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419"/>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419"/>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419"/>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419"/>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419"/>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419"/>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Wingdings" pitchFamily="2" charset="2"/>
              <a:buAutoNum type="arabicPeriod" startAt="419"/>
            </a:pPr>
            <a:endParaRPr lang="en-US" sz="1250" dirty="0"/>
          </a:p>
          <a:p>
            <a:pPr>
              <a:lnSpc>
                <a:spcPct val="80000"/>
              </a:lnSpc>
              <a:buClr>
                <a:schemeClr val="tx1"/>
              </a:buClr>
              <a:buSzTx/>
              <a:buFont typeface="Wingdings" pitchFamily="2" charset="2"/>
              <a:buAutoNum type="arabicPeriod" startAt="419"/>
            </a:pPr>
            <a:endParaRPr lang="en-US" sz="1250" dirty="0"/>
          </a:p>
          <a:p>
            <a:pPr>
              <a:lnSpc>
                <a:spcPct val="80000"/>
              </a:lnSpc>
              <a:buClr>
                <a:schemeClr val="tx1"/>
              </a:buClr>
              <a:buSzTx/>
              <a:buFont typeface="Wingdings" pitchFamily="2" charset="2"/>
              <a:buAutoNum type="arabicPeriod" startAt="419"/>
            </a:pPr>
            <a:endParaRPr lang="en-US" sz="1300" dirty="0"/>
          </a:p>
          <a:p>
            <a:pPr>
              <a:lnSpc>
                <a:spcPct val="80000"/>
              </a:lnSpc>
              <a:buClr>
                <a:schemeClr val="tx1"/>
              </a:buClr>
              <a:buSzTx/>
              <a:buFont typeface="Wingdings" pitchFamily="2" charset="2"/>
              <a:buAutoNum type="arabicPeriod" startAt="419"/>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6"/>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426"/>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426"/>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426"/>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426"/>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426"/>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426"/>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426"/>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434"/>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434"/>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434"/>
            </a:pPr>
            <a:r>
              <a:rPr lang="en-US" sz="1250" dirty="0"/>
              <a:t>A. McGovern, “Learning to guide search in large state spaces,” IBM DARPA, $95K</a:t>
            </a:r>
          </a:p>
          <a:p>
            <a:pPr>
              <a:lnSpc>
                <a:spcPct val="80000"/>
              </a:lnSpc>
              <a:buClr>
                <a:schemeClr val="tx1"/>
              </a:buClr>
              <a:buSzTx/>
              <a:buFont typeface="+mj-lt"/>
              <a:buAutoNum type="arabicPeriod" startAt="434"/>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434"/>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434"/>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434"/>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434"/>
            </a:pPr>
            <a:r>
              <a:rPr lang="en-US" sz="1250" dirty="0"/>
              <a:t>J. Cruz, R. Todd, “Medium-Density Parity-Check Codes for Tape Systems,” INSIC, $36K</a:t>
            </a:r>
          </a:p>
          <a:p>
            <a:pPr>
              <a:lnSpc>
                <a:spcPct val="80000"/>
              </a:lnSpc>
              <a:buClr>
                <a:schemeClr val="tx1"/>
              </a:buClr>
              <a:buSzTx/>
              <a:buFont typeface="+mj-lt"/>
              <a:buAutoNum type="arabicPeriod" startAt="434"/>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434"/>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434"/>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434"/>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45"/>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45"/>
            </a:pPr>
            <a:r>
              <a:rPr lang="en-US" sz="1250" dirty="0"/>
              <a:t>J. Cruz, R. Todd, “Signal Processing for Magnetic Recording Channels,” private company, $30K</a:t>
            </a:r>
          </a:p>
          <a:p>
            <a:pPr>
              <a:lnSpc>
                <a:spcPct val="80000"/>
              </a:lnSpc>
              <a:buClr>
                <a:schemeClr val="tx1"/>
              </a:buClr>
              <a:buSzTx/>
              <a:buFont typeface="+mj-lt"/>
              <a:buAutoNum type="arabicPeriod" startAt="445"/>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445"/>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445"/>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445"/>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8A817468-1DA3-4F0D-AAD2-F80D2E533068}" type="slidenum">
              <a:rPr lang="en-US"/>
              <a:pPr/>
              <a:t>68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451"/>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451"/>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451"/>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451"/>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451"/>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451"/>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451"/>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458"/>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458"/>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458"/>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458"/>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458"/>
            </a:pPr>
            <a:r>
              <a:rPr lang="en-US" sz="1250" dirty="0"/>
              <a:t>Y. Hong, “Improving NASA Global Hazard System and Implementing SERVIR-Africa,” NASA, $272K</a:t>
            </a:r>
          </a:p>
          <a:p>
            <a:pPr>
              <a:lnSpc>
                <a:spcPct val="80000"/>
              </a:lnSpc>
              <a:buClr>
                <a:schemeClr val="tx1"/>
              </a:buClr>
              <a:buSzTx/>
              <a:buFont typeface="+mj-lt"/>
              <a:buAutoNum type="arabicPeriod" startAt="458"/>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458"/>
            </a:pPr>
            <a:r>
              <a:rPr lang="en-US" sz="1250" dirty="0"/>
              <a:t>R. Adler (NASA), Y. Hong, “Global Hazard (Flood-Landslide) Decision-Support System,” NASA, $900K</a:t>
            </a:r>
          </a:p>
          <a:p>
            <a:pPr>
              <a:lnSpc>
                <a:spcPct val="80000"/>
              </a:lnSpc>
              <a:buClr>
                <a:schemeClr val="tx1"/>
              </a:buClr>
              <a:buSzTx/>
              <a:buFont typeface="+mj-lt"/>
              <a:buAutoNum type="arabicPeriod" startAt="458"/>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39CFB727-3DE0-4893-A0E4-F6F4E635F602}" type="slidenum">
              <a:rPr lang="en-US"/>
              <a:pPr/>
              <a:t>69</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466"/>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466"/>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466"/>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466"/>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466"/>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471"/>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471"/>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471"/>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471"/>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471"/>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471"/>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471"/>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p:txBody>
          <a:bodyPr/>
          <a:lstStyle/>
          <a:p>
            <a:r>
              <a:rPr lang="en-US" dirty="0"/>
              <a:t>Amy Friedlander, National Science Foundation</a:t>
            </a:r>
          </a:p>
          <a:p>
            <a:r>
              <a:rPr lang="en-US" dirty="0"/>
              <a:t>Susan </a:t>
            </a:r>
            <a:r>
              <a:rPr lang="en-US" dirty="0" err="1"/>
              <a:t>Gregurick</a:t>
            </a:r>
            <a:r>
              <a:rPr lang="en-US" dirty="0"/>
              <a:t>, National </a:t>
            </a:r>
            <a:r>
              <a:rPr lang="en-US" dirty="0" err="1"/>
              <a:t>Instititues</a:t>
            </a:r>
            <a:r>
              <a:rPr lang="en-US" dirty="0"/>
              <a:t> of Health</a:t>
            </a:r>
          </a:p>
          <a:p>
            <a:r>
              <a:rPr lang="en-US" dirty="0"/>
              <a:t>Tom Lange, Technology Optimization &amp; Management LLC</a:t>
            </a:r>
          </a:p>
          <a:p>
            <a:r>
              <a:rPr lang="en-US" dirty="0"/>
              <a:t>John </a:t>
            </a:r>
            <a:r>
              <a:rPr lang="en-US" dirty="0" err="1"/>
              <a:t>Shalf</a:t>
            </a:r>
            <a:r>
              <a:rPr lang="en-US" dirty="0"/>
              <a:t>, Lawrence Berkeley National Laboratory</a:t>
            </a:r>
          </a:p>
          <a:p>
            <a:r>
              <a:rPr lang="en-US" dirty="0"/>
              <a:t>Dan </a:t>
            </a:r>
            <a:r>
              <a:rPr lang="en-US" dirty="0" err="1"/>
              <a:t>Stanzione</a:t>
            </a:r>
            <a:r>
              <a:rPr lang="en-US" dirty="0"/>
              <a:t>,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64BB3FEB-FB0C-4F63-B531-1F1FDFE1AB74}" type="slidenum">
              <a:rPr lang="en-US"/>
              <a:pPr/>
              <a:t>70</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478"/>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478"/>
            </a:pPr>
            <a:r>
              <a:rPr lang="sv-SE" sz="1250" dirty="0"/>
              <a:t>D.S. Oliver, software, $16.7M</a:t>
            </a:r>
          </a:p>
          <a:p>
            <a:pPr>
              <a:lnSpc>
                <a:spcPct val="80000"/>
              </a:lnSpc>
              <a:buClr>
                <a:schemeClr val="tx1"/>
              </a:buClr>
              <a:buSzTx/>
              <a:buFont typeface="+mj-lt"/>
              <a:buAutoNum type="arabicPeriod" startAt="478"/>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478"/>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478"/>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478"/>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478"/>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478"/>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478"/>
            </a:pPr>
            <a:r>
              <a:rPr lang="en-US" sz="1250" dirty="0"/>
              <a:t>T. Conway, “E. coli Model Organism Resource,” UN-Purdue, ($685K OU)</a:t>
            </a:r>
          </a:p>
          <a:p>
            <a:pPr>
              <a:lnSpc>
                <a:spcPct val="90000"/>
              </a:lnSpc>
              <a:buClr>
                <a:schemeClr val="tx1"/>
              </a:buClr>
              <a:buSzTx/>
              <a:buFont typeface="+mj-lt"/>
              <a:buAutoNum type="arabicPeriod" startAt="478"/>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488"/>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488"/>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488"/>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488"/>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488"/>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488"/>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488"/>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303D122D-08E8-42A5-9455-D75A9B5E5F7C}" type="slidenum">
              <a:rPr lang="en-US"/>
              <a:pPr/>
              <a:t>71</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495"/>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495"/>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495"/>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495"/>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495"/>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495"/>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495"/>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02"/>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502"/>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502"/>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502"/>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502"/>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502"/>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50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280AF56C-2B5C-4BDF-9FC8-B90F88F6904E}" type="slidenum">
              <a:rPr lang="en-US"/>
              <a:pPr/>
              <a:t>72</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509"/>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509"/>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509"/>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509"/>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509"/>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509"/>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509"/>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509"/>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17"/>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517"/>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517"/>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517"/>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517"/>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517"/>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517"/>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3" name="Slide Number Placeholder 5"/>
          <p:cNvSpPr>
            <a:spLocks noGrp="1"/>
          </p:cNvSpPr>
          <p:nvPr>
            <p:ph type="sldNum" sz="quarter" idx="11"/>
          </p:nvPr>
        </p:nvSpPr>
        <p:spPr/>
        <p:txBody>
          <a:bodyPr/>
          <a:lstStyle/>
          <a:p>
            <a:fld id="{46EAB435-A5F1-4E92-90B0-C53F1567C8A8}" type="slidenum">
              <a:rPr lang="en-US"/>
              <a:pPr/>
              <a:t>73</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24"/>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524"/>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524"/>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52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524"/>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524"/>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524"/>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524"/>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32"/>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532"/>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532"/>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532"/>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532"/>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532"/>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532"/>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532"/>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E421B7DE-A07A-4BE4-853B-F7F73D0E439C}" type="slidenum">
              <a:rPr lang="en-US"/>
              <a:pPr/>
              <a:t>74</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540"/>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540"/>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540"/>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540"/>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540"/>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540"/>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540"/>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547"/>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547"/>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547"/>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547"/>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547"/>
            </a:pPr>
            <a:r>
              <a:rPr lang="en-US" sz="1250" dirty="0"/>
              <a:t>T. Ibrahim et al., “Micro-Neural Interface,” OCAST, $135K</a:t>
            </a:r>
          </a:p>
          <a:p>
            <a:pPr marL="381000" indent="-381000">
              <a:lnSpc>
                <a:spcPct val="80000"/>
              </a:lnSpc>
              <a:buClr>
                <a:schemeClr val="tx1"/>
              </a:buClr>
              <a:buSzTx/>
              <a:buFont typeface="+mj-lt"/>
              <a:buAutoNum type="arabicPeriod" startAt="547"/>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75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53"/>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553"/>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553"/>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553"/>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553"/>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553"/>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553"/>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59"/>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559"/>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559"/>
            </a:pPr>
            <a:r>
              <a:rPr lang="en-US" sz="1250" dirty="0"/>
              <a:t>D. Oliver, software license grant, $1.5M</a:t>
            </a:r>
          </a:p>
          <a:p>
            <a:pPr>
              <a:lnSpc>
                <a:spcPct val="80000"/>
              </a:lnSpc>
              <a:buClr>
                <a:schemeClr val="tx1"/>
              </a:buClr>
              <a:buSzTx/>
              <a:buFont typeface="+mj-lt"/>
              <a:buAutoNum type="arabicPeriod" startAt="559"/>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559"/>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559"/>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559"/>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559"/>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76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67"/>
            </a:pPr>
            <a:r>
              <a:rPr lang="en-US" sz="1250" dirty="0"/>
              <a:t>Y. Wang, "Science for the Euclid Mission", NASA/JPL, $52K (2020)</a:t>
            </a:r>
          </a:p>
          <a:p>
            <a:pPr>
              <a:lnSpc>
                <a:spcPct val="80000"/>
              </a:lnSpc>
              <a:buClr>
                <a:schemeClr val="tx1"/>
              </a:buClr>
              <a:buSzTx/>
              <a:buFont typeface="+mj-lt"/>
              <a:buAutoNum type="arabicPeriod" startAt="567"/>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567"/>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567"/>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567"/>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567"/>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567"/>
            </a:pPr>
            <a:r>
              <a:rPr lang="en-US" sz="1250" dirty="0"/>
              <a:t>E. Bridge, “CAREER: Unwrapping the Migratory Gene Package,” NSF, $760K</a:t>
            </a:r>
          </a:p>
          <a:p>
            <a:pPr>
              <a:lnSpc>
                <a:spcPct val="80000"/>
              </a:lnSpc>
              <a:buClr>
                <a:schemeClr val="tx1"/>
              </a:buClr>
              <a:buSzTx/>
              <a:buFont typeface="+mj-lt"/>
              <a:buAutoNum type="arabicPeriod" startAt="567"/>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75"/>
            </a:pPr>
            <a:r>
              <a:rPr lang="en-US" sz="1250" dirty="0"/>
              <a:t>E. Bridge, “An Open-Source Radio Frequency Identification System for Animal Monitoring,” NSF, $331K</a:t>
            </a:r>
          </a:p>
          <a:p>
            <a:pPr>
              <a:lnSpc>
                <a:spcPct val="80000"/>
              </a:lnSpc>
              <a:buClr>
                <a:schemeClr val="tx1"/>
              </a:buClr>
              <a:buSzTx/>
              <a:buFont typeface="+mj-lt"/>
              <a:buAutoNum type="arabicPeriod" startAt="575"/>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575"/>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575"/>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575"/>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575"/>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575"/>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575"/>
            </a:pPr>
            <a:r>
              <a:rPr lang="en-US" sz="1250" dirty="0"/>
              <a:t>S. Schroeder, "Predicting Viral RNA Structures, Function, and Drug Targets from Sequence,“ OCAST, $145K</a:t>
            </a:r>
          </a:p>
          <a:p>
            <a:pPr>
              <a:lnSpc>
                <a:spcPct val="80000"/>
              </a:lnSpc>
              <a:buClr>
                <a:schemeClr val="tx1"/>
              </a:buClr>
              <a:buSzTx/>
              <a:buFont typeface="+mj-lt"/>
              <a:buAutoNum type="arabicPeriod" startAt="575"/>
            </a:pPr>
            <a:endParaRPr lang="en-US" sz="1250" dirty="0"/>
          </a:p>
          <a:p>
            <a:pPr>
              <a:lnSpc>
                <a:spcPct val="80000"/>
              </a:lnSpc>
              <a:buClr>
                <a:schemeClr val="tx1"/>
              </a:buClr>
              <a:buSzTx/>
              <a:buFont typeface="+mj-lt"/>
              <a:buAutoNum type="arabicPeriod" startAt="575"/>
            </a:pPr>
            <a:endParaRPr lang="en-US" sz="1250" dirty="0"/>
          </a:p>
          <a:p>
            <a:pPr>
              <a:lnSpc>
                <a:spcPct val="80000"/>
              </a:lnSpc>
              <a:buClr>
                <a:schemeClr val="tx1"/>
              </a:buClr>
              <a:buSzTx/>
              <a:buFont typeface="+mj-lt"/>
              <a:buAutoNum type="arabicPeriod" startAt="57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77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83"/>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583"/>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583"/>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583"/>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583"/>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583"/>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58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89"/>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589"/>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589"/>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589"/>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589"/>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589"/>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589"/>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78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96"/>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596"/>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596"/>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596"/>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596"/>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596"/>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596"/>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596"/>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596"/>
            </a:pPr>
            <a:endParaRPr lang="en-US" sz="1250" dirty="0"/>
          </a:p>
          <a:p>
            <a:pPr>
              <a:lnSpc>
                <a:spcPct val="80000"/>
              </a:lnSpc>
              <a:buClr>
                <a:schemeClr val="tx1"/>
              </a:buClr>
              <a:buSzTx/>
              <a:buFont typeface="+mj-lt"/>
              <a:buAutoNum type="arabicPeriod" startAt="596"/>
            </a:pPr>
            <a:endParaRPr lang="en-US" sz="1250" dirty="0"/>
          </a:p>
          <a:p>
            <a:pPr>
              <a:lnSpc>
                <a:spcPct val="80000"/>
              </a:lnSpc>
              <a:buClr>
                <a:schemeClr val="tx1"/>
              </a:buClr>
              <a:buSzTx/>
              <a:buFont typeface="+mj-lt"/>
              <a:buAutoNum type="arabicPeriod" startAt="596"/>
            </a:pPr>
            <a:endParaRPr lang="en-US" sz="1250" dirty="0"/>
          </a:p>
          <a:p>
            <a:pPr>
              <a:lnSpc>
                <a:spcPct val="80000"/>
              </a:lnSpc>
              <a:buClr>
                <a:schemeClr val="tx1"/>
              </a:buClr>
              <a:buSzTx/>
              <a:buFont typeface="+mj-lt"/>
              <a:buAutoNum type="arabicPeriod" startAt="59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4"/>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604"/>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604"/>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604"/>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604"/>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604"/>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79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10"/>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610"/>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610"/>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610"/>
            </a:pPr>
            <a:r>
              <a:rPr lang="en-US" sz="1250" dirty="0"/>
              <a:t>J. P. Shaffer, “SBIR,” DARPA-SBIR, $15K</a:t>
            </a:r>
          </a:p>
          <a:p>
            <a:pPr>
              <a:lnSpc>
                <a:spcPct val="80000"/>
              </a:lnSpc>
              <a:buClr>
                <a:schemeClr val="tx1"/>
              </a:buClr>
              <a:buSzTx/>
              <a:buFont typeface="+mj-lt"/>
              <a:buAutoNum type="arabicPeriod" startAt="610"/>
            </a:pPr>
            <a:r>
              <a:rPr lang="en-US" sz="1250" dirty="0"/>
              <a:t>J. P. Shaffer, “High Sensitivity Absolute Electric Field Sensing with Atoms,” NRO, $309K</a:t>
            </a:r>
          </a:p>
          <a:p>
            <a:pPr>
              <a:lnSpc>
                <a:spcPct val="80000"/>
              </a:lnSpc>
              <a:buClr>
                <a:schemeClr val="tx1"/>
              </a:buClr>
              <a:buSzTx/>
              <a:buFont typeface="+mj-lt"/>
              <a:buAutoNum type="arabicPeriod" startAt="610"/>
            </a:pPr>
            <a:r>
              <a:rPr lang="en-US" sz="1250" dirty="0"/>
              <a:t>J. P. Shaffer, “US -Brazil Professorship and Lectureship,”  American Physical Society, $4K</a:t>
            </a:r>
          </a:p>
          <a:p>
            <a:pPr>
              <a:lnSpc>
                <a:spcPct val="80000"/>
              </a:lnSpc>
              <a:buClr>
                <a:schemeClr val="tx1"/>
              </a:buClr>
              <a:buSzTx/>
              <a:buFont typeface="+mj-lt"/>
              <a:buAutoNum type="arabicPeriod" startAt="610"/>
            </a:pPr>
            <a:r>
              <a:rPr lang="en-US" sz="1250" dirty="0"/>
              <a:t>J. P. Shaffer, “Control of Rydberg Interactions and Exotic States of Matter,” NSF, $473K</a:t>
            </a:r>
          </a:p>
          <a:p>
            <a:pPr>
              <a:lnSpc>
                <a:spcPct val="80000"/>
              </a:lnSpc>
              <a:buClr>
                <a:schemeClr val="tx1"/>
              </a:buClr>
              <a:buSzTx/>
              <a:buFont typeface="+mj-lt"/>
              <a:buAutoNum type="arabicPeriod" startAt="610"/>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610"/>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610"/>
            </a:pPr>
            <a:endParaRPr lang="en-US" sz="1250" dirty="0"/>
          </a:p>
          <a:p>
            <a:pPr>
              <a:lnSpc>
                <a:spcPct val="80000"/>
              </a:lnSpc>
              <a:buClr>
                <a:schemeClr val="tx1"/>
              </a:buClr>
              <a:buSzTx/>
              <a:buFont typeface="+mj-lt"/>
              <a:buAutoNum type="arabicPeriod" startAt="610"/>
            </a:pPr>
            <a:endParaRPr lang="en-US" sz="1250" dirty="0"/>
          </a:p>
          <a:p>
            <a:pPr>
              <a:lnSpc>
                <a:spcPct val="80000"/>
              </a:lnSpc>
              <a:buClr>
                <a:schemeClr val="tx1"/>
              </a:buClr>
              <a:buSzTx/>
              <a:buFont typeface="+mj-lt"/>
              <a:buAutoNum type="arabicPeriod" startAt="61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19"/>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619"/>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619"/>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619"/>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619"/>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619"/>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619"/>
            </a:pPr>
            <a:endParaRPr lang="en-US" sz="1250" dirty="0"/>
          </a:p>
          <a:p>
            <a:pPr>
              <a:lnSpc>
                <a:spcPct val="80000"/>
              </a:lnSpc>
              <a:buClr>
                <a:schemeClr val="tx1"/>
              </a:buClr>
              <a:buSzTx/>
              <a:buFont typeface="+mj-lt"/>
              <a:buAutoNum type="arabicPeriod" startAt="61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5F6D-D8AD-417A-A3CF-CC14B1CC9C45}"/>
              </a:ext>
            </a:extLst>
          </p:cNvPr>
          <p:cNvSpPr>
            <a:spLocks noGrp="1"/>
          </p:cNvSpPr>
          <p:nvPr>
            <p:ph type="title"/>
          </p:nvPr>
        </p:nvSpPr>
        <p:spPr/>
        <p:txBody>
          <a:bodyPr/>
          <a:lstStyle/>
          <a:p>
            <a:r>
              <a:rPr lang="en-US" dirty="0"/>
              <a:t>Thanks: Panel</a:t>
            </a:r>
          </a:p>
        </p:txBody>
      </p:sp>
      <p:sp>
        <p:nvSpPr>
          <p:cNvPr id="3" name="Content Placeholder 2">
            <a:extLst>
              <a:ext uri="{FF2B5EF4-FFF2-40B4-BE49-F238E27FC236}">
                <a16:creationId xmlns:a16="http://schemas.microsoft.com/office/drawing/2014/main" id="{7AA9DCFA-97D6-4431-966C-E86B00744840}"/>
              </a:ext>
            </a:extLst>
          </p:cNvPr>
          <p:cNvSpPr>
            <a:spLocks noGrp="1"/>
          </p:cNvSpPr>
          <p:nvPr>
            <p:ph idx="1"/>
          </p:nvPr>
        </p:nvSpPr>
        <p:spPr/>
        <p:txBody>
          <a:bodyPr/>
          <a:lstStyle/>
          <a:p>
            <a:r>
              <a:rPr lang="en-US" dirty="0"/>
              <a:t>Moderator: James Deaton, Great Plains Network</a:t>
            </a:r>
          </a:p>
          <a:p>
            <a:r>
              <a:rPr lang="en-US" dirty="0" err="1"/>
              <a:t>Pratul</a:t>
            </a:r>
            <a:r>
              <a:rPr lang="en-US" dirty="0"/>
              <a:t> Agarwal, Oklahoma State U</a:t>
            </a:r>
          </a:p>
          <a:p>
            <a:r>
              <a:rPr lang="en-US" dirty="0"/>
              <a:t>Brian Burkhart, </a:t>
            </a:r>
            <a:r>
              <a:rPr lang="en-US" dirty="0" err="1"/>
              <a:t>OneNet</a:t>
            </a:r>
            <a:endParaRPr lang="en-US" dirty="0"/>
          </a:p>
          <a:p>
            <a:r>
              <a:rPr lang="en-US" dirty="0"/>
              <a:t>Jeremy Evert, Southwestern Oklahoma State U</a:t>
            </a:r>
          </a:p>
          <a:p>
            <a:r>
              <a:rPr lang="en-US" dirty="0"/>
              <a:t>Jim Ferguson, OU</a:t>
            </a:r>
          </a:p>
          <a:p>
            <a:r>
              <a:rPr lang="en-US" dirty="0"/>
              <a:t>Karl </a:t>
            </a:r>
            <a:r>
              <a:rPr lang="en-US" dirty="0" err="1"/>
              <a:t>Frinkle</a:t>
            </a:r>
            <a:r>
              <a:rPr lang="en-US" dirty="0"/>
              <a:t>, Southeastern Oklahoma State U</a:t>
            </a:r>
          </a:p>
          <a:p>
            <a:r>
              <a:rPr lang="en-US" dirty="0"/>
              <a:t>Peter </a:t>
            </a:r>
            <a:r>
              <a:rPr lang="en-US" dirty="0" err="1"/>
              <a:t>Hawrylak</a:t>
            </a:r>
            <a:r>
              <a:rPr lang="en-US" dirty="0"/>
              <a:t>, U Tulsa</a:t>
            </a:r>
          </a:p>
          <a:p>
            <a:r>
              <a:rPr lang="en-US" dirty="0"/>
              <a:t>Evan Lemley, U Central Oklahoma</a:t>
            </a:r>
          </a:p>
          <a:p>
            <a:r>
              <a:rPr lang="en-US" dirty="0"/>
              <a:t>Stephen Wheat, Oral Roberts U</a:t>
            </a:r>
          </a:p>
        </p:txBody>
      </p:sp>
      <p:sp>
        <p:nvSpPr>
          <p:cNvPr id="4" name="Footer Placeholder 3">
            <a:extLst>
              <a:ext uri="{FF2B5EF4-FFF2-40B4-BE49-F238E27FC236}">
                <a16:creationId xmlns:a16="http://schemas.microsoft.com/office/drawing/2014/main" id="{129957BD-49EB-48FE-86D0-1175B3481FCB}"/>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3EFDF586-A39D-46A3-8110-F66CE0EB890C}"/>
              </a:ext>
            </a:extLst>
          </p:cNvPr>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190874439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80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25"/>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625"/>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25"/>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625"/>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625"/>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30"/>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630"/>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630"/>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630"/>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630"/>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630"/>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63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81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6"/>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636"/>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636"/>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41"/>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641"/>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641"/>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641"/>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641"/>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641"/>
            </a:pPr>
            <a:r>
              <a:rPr lang="en-US" sz="1250" dirty="0"/>
              <a:t>L. Xiang, K. Stratton, “Photoacoustic Imaging for Prostate Cancer Detection,” OU COE, $10K</a:t>
            </a:r>
          </a:p>
          <a:p>
            <a:pPr>
              <a:lnSpc>
                <a:spcPct val="80000"/>
              </a:lnSpc>
              <a:buClr>
                <a:schemeClr val="tx1"/>
              </a:buClr>
              <a:buSzTx/>
              <a:buFont typeface="+mj-lt"/>
              <a:buAutoNum type="arabicPeriod" startAt="641"/>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82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48"/>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648"/>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648"/>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648"/>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648"/>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648"/>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648"/>
            </a:pPr>
            <a:endParaRPr lang="en-US" sz="1250" dirty="0"/>
          </a:p>
          <a:p>
            <a:pPr>
              <a:lnSpc>
                <a:spcPct val="80000"/>
              </a:lnSpc>
              <a:buClr>
                <a:schemeClr val="tx1"/>
              </a:buClr>
              <a:buSzTx/>
              <a:buFont typeface="+mj-lt"/>
              <a:buAutoNum type="arabicPeriod" startAt="648"/>
            </a:pPr>
            <a:endParaRPr lang="en-US" sz="1250" dirty="0"/>
          </a:p>
          <a:p>
            <a:pPr>
              <a:lnSpc>
                <a:spcPct val="80000"/>
              </a:lnSpc>
              <a:buClr>
                <a:schemeClr val="tx1"/>
              </a:buClr>
              <a:buSzTx/>
              <a:buFont typeface="+mj-lt"/>
              <a:buAutoNum type="arabicPeriod" startAt="648"/>
            </a:pPr>
            <a:endParaRPr lang="en-US" sz="1250" dirty="0"/>
          </a:p>
          <a:p>
            <a:pPr>
              <a:lnSpc>
                <a:spcPct val="80000"/>
              </a:lnSpc>
              <a:buClr>
                <a:schemeClr val="tx1"/>
              </a:buClr>
              <a:buSzTx/>
              <a:buFont typeface="+mj-lt"/>
              <a:buAutoNum type="arabicPeriod" startAt="648"/>
            </a:pPr>
            <a:endParaRPr lang="en-US" sz="1250" dirty="0"/>
          </a:p>
          <a:p>
            <a:pPr>
              <a:lnSpc>
                <a:spcPct val="80000"/>
              </a:lnSpc>
              <a:buClr>
                <a:schemeClr val="tx1"/>
              </a:buClr>
              <a:buSzTx/>
              <a:buFont typeface="+mj-lt"/>
              <a:buAutoNum type="arabicPeriod" startAt="64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54"/>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654"/>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654"/>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654"/>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654"/>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654"/>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654"/>
            </a:pPr>
            <a:endParaRPr lang="en-US" sz="1250" dirty="0"/>
          </a:p>
          <a:p>
            <a:pPr>
              <a:lnSpc>
                <a:spcPct val="80000"/>
              </a:lnSpc>
              <a:buClr>
                <a:schemeClr val="tx1"/>
              </a:buClr>
              <a:buSzTx/>
              <a:buFont typeface="+mj-lt"/>
              <a:buAutoNum type="arabicPeriod" startAt="654"/>
            </a:pPr>
            <a:endParaRPr lang="en-US" sz="1250" dirty="0"/>
          </a:p>
          <a:p>
            <a:pPr>
              <a:lnSpc>
                <a:spcPct val="80000"/>
              </a:lnSpc>
              <a:buClr>
                <a:schemeClr val="tx1"/>
              </a:buClr>
              <a:buSzTx/>
              <a:buFont typeface="+mj-lt"/>
              <a:buAutoNum type="arabicPeriod" startAt="654"/>
            </a:pPr>
            <a:endParaRPr lang="en-US" sz="1250" dirty="0"/>
          </a:p>
          <a:p>
            <a:pPr>
              <a:lnSpc>
                <a:spcPct val="80000"/>
              </a:lnSpc>
              <a:buClr>
                <a:schemeClr val="tx1"/>
              </a:buClr>
              <a:buSzTx/>
              <a:buFont typeface="+mj-lt"/>
              <a:buAutoNum type="arabicPeriod" startAt="654"/>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83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60"/>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660"/>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660"/>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660"/>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660"/>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660"/>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660"/>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67"/>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667"/>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667"/>
            </a:pPr>
            <a:r>
              <a:rPr lang="en-US" sz="1250" dirty="0"/>
              <a:t>B. Holt, “NF-Y Transcription Factor Roles in Far Red Light Signaling - A First Look,” OCAST, $100K</a:t>
            </a:r>
          </a:p>
          <a:p>
            <a:pPr>
              <a:lnSpc>
                <a:spcPct val="80000"/>
              </a:lnSpc>
              <a:buClr>
                <a:schemeClr val="tx1"/>
              </a:buClr>
              <a:buSzTx/>
              <a:buFont typeface="+mj-lt"/>
              <a:buAutoNum type="arabicPeriod" startAt="667"/>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667"/>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667"/>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667"/>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a:p>
            <a:pPr>
              <a:lnSpc>
                <a:spcPct val="80000"/>
              </a:lnSpc>
              <a:buClr>
                <a:schemeClr val="tx1"/>
              </a:buClr>
              <a:buSzTx/>
              <a:buFont typeface="+mj-lt"/>
              <a:buAutoNum type="arabicPeriod" startAt="66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12" name="Slide Number Placeholder 5"/>
          <p:cNvSpPr>
            <a:spLocks noGrp="1"/>
          </p:cNvSpPr>
          <p:nvPr>
            <p:ph type="sldNum" sz="quarter" idx="11"/>
          </p:nvPr>
        </p:nvSpPr>
        <p:spPr/>
        <p:txBody>
          <a:bodyPr/>
          <a:lstStyle/>
          <a:p>
            <a:fld id="{CFAE2933-6D8E-4197-8564-C3BA4BEC39F2}" type="slidenum">
              <a:rPr lang="en-US"/>
              <a:pPr/>
              <a:t>84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74"/>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74"/>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674"/>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674"/>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674"/>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674"/>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674"/>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81"/>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681"/>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681"/>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681"/>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681"/>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a:p>
            <a:pPr>
              <a:lnSpc>
                <a:spcPct val="80000"/>
              </a:lnSpc>
              <a:buClr>
                <a:schemeClr val="tx1"/>
              </a:buClr>
              <a:buSzTx/>
              <a:buFont typeface="+mj-lt"/>
              <a:buAutoNum type="arabicPeriod" startAt="68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$824M total, $375M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88A5C62D-58B0-4D92-BCA5-F25D896E396C}" type="slidenum">
              <a:rPr lang="en-US"/>
              <a:pPr/>
              <a:t>85</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2020): </a:t>
            </a:r>
            <a:r>
              <a:rPr lang="en-US" b="1" dirty="0"/>
              <a:t>$824M total, $375M to OU </a:t>
            </a:r>
            <a:r>
              <a:rPr lang="en-US" dirty="0"/>
              <a:t>(46%)</a:t>
            </a:r>
          </a:p>
          <a:p>
            <a:r>
              <a:rPr lang="en-US" dirty="0"/>
              <a:t>Funded projects: </a:t>
            </a:r>
            <a:r>
              <a:rPr lang="en-US" b="1" dirty="0"/>
              <a:t>680+</a:t>
            </a:r>
          </a:p>
          <a:p>
            <a:r>
              <a:rPr lang="en-US" b="1" dirty="0"/>
              <a:t>260+</a:t>
            </a:r>
            <a:r>
              <a:rPr lang="en-US" dirty="0"/>
              <a:t> OU faculty and staff in </a:t>
            </a:r>
            <a:r>
              <a:rPr lang="en-US" b="1" dirty="0"/>
              <a:t>36</a:t>
            </a:r>
            <a:r>
              <a:rPr lang="en-US" dirty="0"/>
              <a:t> academic departments and        </a:t>
            </a:r>
            <a:r>
              <a:rPr lang="en-US" b="1" dirty="0"/>
              <a:t>13</a:t>
            </a:r>
            <a:r>
              <a:rPr lang="en-US" dirty="0"/>
              <a:t> non-academic units</a:t>
            </a:r>
          </a:p>
          <a:p>
            <a:r>
              <a:rPr lang="en-US" dirty="0"/>
              <a:t>Comparison: Fiscal Year 2002-20 (July 2001 – June 2020):   OU Norman externally funded research expenditure: $1.74B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more than a </a:t>
            </a:r>
            <a:r>
              <a:rPr lang="en-US" b="1" u="sng" dirty="0"/>
              <a:t>10-to-1 return on investment</a:t>
            </a:r>
            <a:r>
              <a:rPr lang="en-US" dirty="0"/>
              <a:t>.</a:t>
            </a:r>
          </a:p>
        </p:txBody>
      </p:sp>
    </p:spTree>
    <p:extLst>
      <p:ext uri="{BB962C8B-B14F-4D97-AF65-F5344CB8AC3E}">
        <p14:creationId xmlns:p14="http://schemas.microsoft.com/office/powerpoint/2010/main" val="132368921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 #1</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268961"/>
            <a:ext cx="8478838" cy="4648200"/>
          </a:xfrm>
        </p:spPr>
        <p:txBody>
          <a:bodyPr/>
          <a:lstStyle/>
          <a:p>
            <a:pPr marL="0" indent="0">
              <a:buNone/>
            </a:pPr>
            <a:r>
              <a:rPr lang="en-US" dirty="0"/>
              <a:t>During FY2016-20, among OU Norman PIs credited with external research expenditure, OSCER users (and advisors of OSCER users) were credited with 2.7 times as much median annual expenditure as non-users of OSCER:</a:t>
            </a:r>
          </a:p>
          <a:p>
            <a:r>
              <a:rPr lang="en-US" dirty="0"/>
              <a:t>OSCER users        </a:t>
            </a:r>
            <a:r>
              <a:rPr lang="en-US" sz="600" dirty="0"/>
              <a:t> </a:t>
            </a:r>
            <a:r>
              <a:rPr lang="en-US" dirty="0"/>
              <a:t>@ OU Norman: median $89,318.20/year</a:t>
            </a:r>
          </a:p>
          <a:p>
            <a:r>
              <a:rPr lang="en-US" dirty="0"/>
              <a:t>OSCER non-users @ OU Norman: median $33,160.30/year  (Based on analysis of VPRP’s PI annual research expenditure spreadsheets FY2016-20.)</a:t>
            </a:r>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86</a:t>
            </a:fld>
            <a:endParaRPr lang="en-US"/>
          </a:p>
        </p:txBody>
      </p:sp>
    </p:spTree>
    <p:extLst>
      <p:ext uri="{BB962C8B-B14F-4D97-AF65-F5344CB8AC3E}">
        <p14:creationId xmlns:p14="http://schemas.microsoft.com/office/powerpoint/2010/main" val="154384776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 #2</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334278"/>
            <a:ext cx="8534400" cy="4648200"/>
          </a:xfrm>
        </p:spPr>
        <p:txBody>
          <a:bodyPr/>
          <a:lstStyle/>
          <a:p>
            <a:pPr marL="0" indent="0">
              <a:buNone/>
            </a:pPr>
            <a:r>
              <a:rPr lang="en-US" u="sng" dirty="0"/>
              <a:t>NOTES</a:t>
            </a:r>
          </a:p>
          <a:p>
            <a:r>
              <a:rPr lang="en-US" dirty="0"/>
              <a:t>The real disparity is probably far more than 2.7x, because:</a:t>
            </a:r>
          </a:p>
          <a:p>
            <a:pPr lvl="2"/>
            <a:r>
              <a:rPr lang="en-US" b="1" dirty="0"/>
              <a:t>185</a:t>
            </a:r>
            <a:r>
              <a:rPr lang="en-US" dirty="0"/>
              <a:t> of 209 (</a:t>
            </a:r>
            <a:r>
              <a:rPr lang="en-US" b="1" dirty="0"/>
              <a:t>89%</a:t>
            </a:r>
            <a:r>
              <a:rPr lang="en-US" dirty="0"/>
              <a:t>) of OSCER-user PIs at OU Norman                      had external research expenditure in FY2016-20;</a:t>
            </a:r>
          </a:p>
          <a:p>
            <a:pPr lvl="2"/>
            <a:r>
              <a:rPr lang="en-US" b="1" dirty="0"/>
              <a:t>688</a:t>
            </a:r>
            <a:r>
              <a:rPr lang="en-US" dirty="0"/>
              <a:t> OU Norman non-OSCER-users had external research expenditure, out of an estimated 2-4000, based on fall 2019’s potential research PIs (2002 full- and part-time faculty, and 1980 full- and part-time support/service professional staff).</a:t>
            </a:r>
          </a:p>
          <a:p>
            <a:pPr lvl="2"/>
            <a:r>
              <a:rPr lang="en-US" dirty="0"/>
              <a:t>So, 17-34% of non-OSCER users vs 89% of OSCER users.</a:t>
            </a:r>
          </a:p>
          <a:p>
            <a:r>
              <a:rPr lang="en-US" dirty="0"/>
              <a:t>We make no claims about causality (existence or direction) –   we only note the disparity between these two populations.</a:t>
            </a:r>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87</a:t>
            </a:fld>
            <a:endParaRPr lang="en-US"/>
          </a:p>
        </p:txBody>
      </p:sp>
    </p:spTree>
    <p:extLst>
      <p:ext uri="{BB962C8B-B14F-4D97-AF65-F5344CB8AC3E}">
        <p14:creationId xmlns:p14="http://schemas.microsoft.com/office/powerpoint/2010/main" val="15479865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30 2020</a:t>
            </a:r>
          </a:p>
        </p:txBody>
      </p:sp>
      <p:sp>
        <p:nvSpPr>
          <p:cNvPr id="8" name="Slide Number Placeholder 5"/>
          <p:cNvSpPr>
            <a:spLocks noGrp="1"/>
          </p:cNvSpPr>
          <p:nvPr>
            <p:ph type="sldNum" sz="quarter" idx="11"/>
          </p:nvPr>
        </p:nvSpPr>
        <p:spPr/>
        <p:txBody>
          <a:bodyPr/>
          <a:lstStyle/>
          <a:p>
            <a:fld id="{2A8F78E8-806F-422A-BF83-E515250B2FA2}" type="slidenum">
              <a:rPr lang="en-US"/>
              <a:pPr/>
              <a:t>88</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a:t>Publications facilitated by Research IT resources</a:t>
            </a:r>
          </a:p>
          <a:p>
            <a:pPr lvl="1">
              <a:lnSpc>
                <a:spcPct val="90000"/>
              </a:lnSpc>
            </a:pPr>
            <a:r>
              <a:rPr lang="en-US" sz="1400" b="1" u="sng" dirty="0">
                <a:solidFill>
                  <a:srgbClr val="CC0099"/>
                </a:solidFill>
              </a:rPr>
              <a:t>2020</a:t>
            </a:r>
            <a:r>
              <a:rPr lang="en-US" sz="1400" b="1" dirty="0">
                <a:solidFill>
                  <a:srgbClr val="CC0099"/>
                </a:solidFill>
              </a:rPr>
              <a:t>: 249 (so far)</a:t>
            </a:r>
          </a:p>
          <a:p>
            <a:pPr lvl="1">
              <a:lnSpc>
                <a:spcPct val="90000"/>
              </a:lnSpc>
            </a:pPr>
            <a:r>
              <a:rPr lang="en-US" sz="1400" dirty="0"/>
              <a:t>2019: 297</a:t>
            </a:r>
          </a:p>
          <a:p>
            <a:pPr lvl="1">
              <a:lnSpc>
                <a:spcPct val="90000"/>
              </a:lnSpc>
            </a:pPr>
            <a:r>
              <a:rPr lang="en-US" sz="1400" dirty="0"/>
              <a:t>2018: 313</a:t>
            </a:r>
          </a:p>
          <a:p>
            <a:pPr lvl="1">
              <a:lnSpc>
                <a:spcPct val="90000"/>
              </a:lnSpc>
            </a:pPr>
            <a:r>
              <a:rPr lang="en-US" sz="1400" dirty="0"/>
              <a:t>2017: 225</a:t>
            </a:r>
          </a:p>
          <a:p>
            <a:pPr lvl="1">
              <a:lnSpc>
                <a:spcPct val="90000"/>
              </a:lnSpc>
            </a:pPr>
            <a:r>
              <a:rPr lang="en-US" sz="1400" dirty="0"/>
              <a:t>2016: 277</a:t>
            </a:r>
          </a:p>
          <a:p>
            <a:pPr lvl="1">
              <a:lnSpc>
                <a:spcPct val="90000"/>
              </a:lnSpc>
            </a:pPr>
            <a:r>
              <a:rPr lang="en-US" sz="1400" dirty="0"/>
              <a:t>2015: 224</a:t>
            </a:r>
          </a:p>
          <a:p>
            <a:pPr lvl="1">
              <a:lnSpc>
                <a:spcPct val="90000"/>
              </a:lnSpc>
            </a:pPr>
            <a:r>
              <a:rPr lang="en-US" sz="1400" dirty="0"/>
              <a:t>2014: 212</a:t>
            </a:r>
          </a:p>
          <a:p>
            <a:pPr lvl="1">
              <a:lnSpc>
                <a:spcPct val="90000"/>
              </a:lnSpc>
            </a:pPr>
            <a:r>
              <a:rPr lang="en-US" sz="1400" dirty="0"/>
              <a:t>2013: 248</a:t>
            </a:r>
          </a:p>
          <a:p>
            <a:pPr lvl="1">
              <a:lnSpc>
                <a:spcPct val="90000"/>
              </a:lnSpc>
            </a:pPr>
            <a:r>
              <a:rPr lang="en-US" sz="1400" dirty="0"/>
              <a:t>2012: 280</a:t>
            </a:r>
          </a:p>
          <a:p>
            <a:pPr lvl="1">
              <a:lnSpc>
                <a:spcPct val="90000"/>
              </a:lnSpc>
            </a:pPr>
            <a:r>
              <a:rPr lang="en-US" sz="1400" dirty="0"/>
              <a:t>2011: 182</a:t>
            </a:r>
          </a:p>
          <a:p>
            <a:pPr lvl="1">
              <a:lnSpc>
                <a:spcPct val="90000"/>
              </a:lnSpc>
            </a:pPr>
            <a:r>
              <a:rPr lang="en-US" sz="1400" dirty="0"/>
              <a:t>2010: 139</a:t>
            </a:r>
          </a:p>
          <a:p>
            <a:pPr lvl="1">
              <a:lnSpc>
                <a:spcPct val="90000"/>
              </a:lnSpc>
            </a:pPr>
            <a:r>
              <a:rPr lang="en-US" sz="1400" dirty="0"/>
              <a:t>2009: 108</a:t>
            </a:r>
          </a:p>
          <a:p>
            <a:pPr lvl="1">
              <a:lnSpc>
                <a:spcPct val="90000"/>
              </a:lnSpc>
            </a:pPr>
            <a:r>
              <a:rPr lang="en-US" sz="1400" dirty="0"/>
              <a:t>2008: 112</a:t>
            </a:r>
          </a:p>
          <a:p>
            <a:pPr lvl="1">
              <a:lnSpc>
                <a:spcPct val="80000"/>
              </a:lnSpc>
            </a:pPr>
            <a:r>
              <a:rPr lang="en-US" sz="1400" dirty="0"/>
              <a:t>2007:   77</a:t>
            </a:r>
          </a:p>
          <a:p>
            <a:pPr lvl="1">
              <a:lnSpc>
                <a:spcPct val="80000"/>
              </a:lnSpc>
            </a:pPr>
            <a:r>
              <a:rPr lang="en-US" sz="1400" dirty="0"/>
              <a:t>2006:   96</a:t>
            </a:r>
          </a:p>
          <a:p>
            <a:pPr lvl="1">
              <a:lnSpc>
                <a:spcPct val="80000"/>
              </a:lnSpc>
            </a:pPr>
            <a:r>
              <a:rPr lang="en-US" sz="1400" dirty="0"/>
              <a:t>2005:   71</a:t>
            </a:r>
          </a:p>
          <a:p>
            <a:pPr lvl="1">
              <a:lnSpc>
                <a:spcPct val="80000"/>
              </a:lnSpc>
            </a:pPr>
            <a:r>
              <a:rPr lang="en-US" sz="1400" dirty="0"/>
              <a:t>2004:   32</a:t>
            </a:r>
          </a:p>
          <a:p>
            <a:pPr lvl="1">
              <a:lnSpc>
                <a:spcPct val="80000"/>
              </a:lnSpc>
            </a:pPr>
            <a:r>
              <a:rPr lang="en-US" sz="1400" dirty="0"/>
              <a:t>2003:   12</a:t>
            </a:r>
          </a:p>
          <a:p>
            <a:pPr lvl="1">
              <a:lnSpc>
                <a:spcPct val="80000"/>
              </a:lnSpc>
            </a:pPr>
            <a:r>
              <a:rPr lang="en-US" sz="1400" dirty="0"/>
              <a:t>2002:   10</a:t>
            </a:r>
          </a:p>
          <a:p>
            <a:pPr lvl="1">
              <a:lnSpc>
                <a:spcPct val="80000"/>
              </a:lnSpc>
            </a:pPr>
            <a:r>
              <a:rPr lang="en-US" sz="1400" dirty="0"/>
              <a:t>2001:     3</a:t>
            </a:r>
          </a:p>
        </p:txBody>
      </p:sp>
      <p:sp>
        <p:nvSpPr>
          <p:cNvPr id="886789" name="Text Box 5"/>
          <p:cNvSpPr txBox="1">
            <a:spLocks noChangeArrowheads="1"/>
          </p:cNvSpPr>
          <p:nvPr/>
        </p:nvSpPr>
        <p:spPr bwMode="auto">
          <a:xfrm>
            <a:off x="2438400" y="2514600"/>
            <a:ext cx="6553200" cy="1128194"/>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3167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85 PhD dissertations, 83 MS theses.</a:t>
            </a:r>
          </a:p>
        </p:txBody>
      </p:sp>
    </p:spTree>
    <p:custDataLst>
      <p:tags r:id="rId1"/>
    </p:custData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31EA-507B-4DAA-9269-682D25438BC7}"/>
              </a:ext>
            </a:extLst>
          </p:cNvPr>
          <p:cNvSpPr>
            <a:spLocks noGrp="1"/>
          </p:cNvSpPr>
          <p:nvPr>
            <p:ph type="title"/>
          </p:nvPr>
        </p:nvSpPr>
        <p:spPr/>
        <p:txBody>
          <a:bodyPr/>
          <a:lstStyle/>
          <a:p>
            <a:r>
              <a:rPr lang="en-US" sz="3950" dirty="0"/>
              <a:t>Top 10 OU Research Teams FY2020</a:t>
            </a:r>
          </a:p>
        </p:txBody>
      </p:sp>
      <p:sp>
        <p:nvSpPr>
          <p:cNvPr id="3" name="Content Placeholder 2">
            <a:extLst>
              <a:ext uri="{FF2B5EF4-FFF2-40B4-BE49-F238E27FC236}">
                <a16:creationId xmlns:a16="http://schemas.microsoft.com/office/drawing/2014/main" id="{383ED993-C8D5-490B-9C86-C3DE50F78717}"/>
              </a:ext>
            </a:extLst>
          </p:cNvPr>
          <p:cNvSpPr>
            <a:spLocks noGrp="1"/>
          </p:cNvSpPr>
          <p:nvPr>
            <p:ph sz="half" idx="1"/>
          </p:nvPr>
        </p:nvSpPr>
        <p:spPr>
          <a:xfrm>
            <a:off x="609600" y="1371600"/>
            <a:ext cx="7924800" cy="4648200"/>
          </a:xfrm>
        </p:spPr>
        <p:txBody>
          <a:bodyPr/>
          <a:lstStyle/>
          <a:p>
            <a:pPr marL="514350" indent="-514350">
              <a:buClrTx/>
              <a:buSzPct val="100000"/>
              <a:buFont typeface="+mj-lt"/>
              <a:buAutoNum type="arabicPeriod"/>
            </a:pPr>
            <a:r>
              <a:rPr lang="en-US" sz="1900" dirty="0"/>
              <a:t>High Energy Physics: 18.7M core-hours</a:t>
            </a:r>
          </a:p>
          <a:p>
            <a:pPr marL="514350" indent="-514350">
              <a:buClrTx/>
              <a:buSzPct val="100000"/>
              <a:buFont typeface="+mj-lt"/>
              <a:buAutoNum type="arabicPeriod"/>
            </a:pPr>
            <a:r>
              <a:rPr lang="en-US" sz="1900" dirty="0"/>
              <a:t>Meteorology: PI X. Wang: 5.4M core-hours</a:t>
            </a:r>
          </a:p>
          <a:p>
            <a:pPr marL="514350" indent="-514350">
              <a:buClrTx/>
              <a:buSzPct val="100000"/>
              <a:buFont typeface="+mj-lt"/>
              <a:buAutoNum type="arabicPeriod"/>
            </a:pPr>
            <a:r>
              <a:rPr lang="en-US" sz="1900" dirty="0"/>
              <a:t>Center for Analysis &amp; Prediction of Storms: 4.2M core-hours</a:t>
            </a:r>
          </a:p>
          <a:p>
            <a:pPr marL="514350" indent="-514350">
              <a:buClrTx/>
              <a:buSzPct val="100000"/>
              <a:buFont typeface="+mj-lt"/>
              <a:buAutoNum type="arabicPeriod"/>
            </a:pPr>
            <a:r>
              <a:rPr lang="en-US" sz="1900" dirty="0"/>
              <a:t>Petroleum &amp; Geological Engr: PI A. </a:t>
            </a:r>
            <a:r>
              <a:rPr lang="en-US" sz="1900" dirty="0" err="1"/>
              <a:t>Ghassemi</a:t>
            </a:r>
            <a:r>
              <a:rPr lang="en-US" sz="1900" dirty="0"/>
              <a:t>: 3.7M core-hours</a:t>
            </a:r>
          </a:p>
          <a:p>
            <a:pPr marL="514350" indent="-514350">
              <a:buClrTx/>
              <a:buSzPct val="100000"/>
              <a:buFont typeface="+mj-lt"/>
              <a:buAutoNum type="arabicPeriod"/>
            </a:pPr>
            <a:r>
              <a:rPr lang="en-US" sz="1900" dirty="0"/>
              <a:t>Chemistry &amp; Biochemistry: PI Y. Shao: 3.6M core-hours</a:t>
            </a:r>
            <a:r>
              <a:rPr lang="en-US" sz="1900" baseline="30000" dirty="0"/>
              <a:t>*</a:t>
            </a:r>
          </a:p>
          <a:p>
            <a:pPr marL="514350" indent="-514350">
              <a:buClrTx/>
              <a:buSzPct val="100000"/>
              <a:buFont typeface="+mj-lt"/>
              <a:buAutoNum type="arabicPeriod"/>
            </a:pPr>
            <a:r>
              <a:rPr lang="en-US" sz="1900" dirty="0"/>
              <a:t>Chemistry &amp; Biochemistry: PI U. </a:t>
            </a:r>
            <a:r>
              <a:rPr lang="en-US" sz="1900" dirty="0" err="1"/>
              <a:t>Hansmann</a:t>
            </a:r>
            <a:r>
              <a:rPr lang="en-US" sz="1900" dirty="0"/>
              <a:t>: 3.4M core-hours</a:t>
            </a:r>
          </a:p>
          <a:p>
            <a:pPr marL="514350" indent="-514350">
              <a:buClrTx/>
              <a:buSzPct val="100000"/>
              <a:buFont typeface="+mj-lt"/>
              <a:buAutoNum type="arabicPeriod"/>
            </a:pPr>
            <a:r>
              <a:rPr lang="en-US" sz="1900" dirty="0"/>
              <a:t>Aerospace &amp; Mechanical Engr: PI D. K. Walters: 2.9M core-hours</a:t>
            </a:r>
          </a:p>
          <a:p>
            <a:pPr marL="514350" indent="-514350">
              <a:buClrTx/>
              <a:buSzPct val="100000"/>
              <a:buFont typeface="+mj-lt"/>
              <a:buAutoNum type="arabicPeriod"/>
            </a:pPr>
            <a:r>
              <a:rPr lang="en-US" sz="1900" dirty="0"/>
              <a:t>Chemical, Biological &amp; Materials Engr: PI L. Huang: 2.6M core-hours</a:t>
            </a:r>
          </a:p>
          <a:p>
            <a:pPr marL="514350" indent="-514350">
              <a:buClrTx/>
              <a:buSzPct val="100000"/>
              <a:buFont typeface="+mj-lt"/>
              <a:buAutoNum type="arabicPeriod"/>
            </a:pPr>
            <a:r>
              <a:rPr lang="en-US" sz="2000" dirty="0"/>
              <a:t>Aerospace &amp; Mechanical Engr: PI J. Garg: 2.2M core-hours</a:t>
            </a:r>
            <a:r>
              <a:rPr lang="en-US" sz="2000" baseline="30000" dirty="0"/>
              <a:t>*</a:t>
            </a:r>
          </a:p>
          <a:p>
            <a:pPr marL="514350" indent="-514350">
              <a:buClrTx/>
              <a:buSzPct val="100000"/>
              <a:buFont typeface="+mj-lt"/>
              <a:buAutoNum type="arabicPeriod"/>
            </a:pPr>
            <a:r>
              <a:rPr lang="en-US" sz="2000" dirty="0"/>
              <a:t>Computer Science: PI A. McGovern: 1.7M </a:t>
            </a:r>
            <a:r>
              <a:rPr lang="en-US" sz="1900" dirty="0"/>
              <a:t>core-hours</a:t>
            </a:r>
          </a:p>
          <a:p>
            <a:pPr marL="0" indent="0">
              <a:buClrTx/>
              <a:buSzPct val="100000"/>
              <a:buNone/>
            </a:pPr>
            <a:r>
              <a:rPr lang="en-US" sz="1900" baseline="30000" dirty="0"/>
              <a:t>*</a:t>
            </a:r>
            <a:r>
              <a:rPr lang="en-US" sz="1900" dirty="0"/>
              <a:t> Asst Prof</a:t>
            </a:r>
          </a:p>
        </p:txBody>
      </p:sp>
      <p:sp>
        <p:nvSpPr>
          <p:cNvPr id="5" name="Footer Placeholder 4">
            <a:extLst>
              <a:ext uri="{FF2B5EF4-FFF2-40B4-BE49-F238E27FC236}">
                <a16:creationId xmlns:a16="http://schemas.microsoft.com/office/drawing/2014/main" id="{831E8A98-9658-4FF8-9E13-EE7E9DA61023}"/>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6" name="Slide Number Placeholder 5">
            <a:extLst>
              <a:ext uri="{FF2B5EF4-FFF2-40B4-BE49-F238E27FC236}">
                <a16:creationId xmlns:a16="http://schemas.microsoft.com/office/drawing/2014/main" id="{02ED3F9D-5BE2-46B1-B39E-E21F63901DB0}"/>
              </a:ext>
            </a:extLst>
          </p:cNvPr>
          <p:cNvSpPr>
            <a:spLocks noGrp="1"/>
          </p:cNvSpPr>
          <p:nvPr>
            <p:ph type="sldNum" sz="quarter" idx="11"/>
          </p:nvPr>
        </p:nvSpPr>
        <p:spPr/>
        <p:txBody>
          <a:bodyPr/>
          <a:lstStyle/>
          <a:p>
            <a:pPr>
              <a:defRPr/>
            </a:pPr>
            <a:fld id="{DA04F282-5D9D-4EB2-A4AC-1849A209E5C3}" type="slidenum">
              <a:rPr lang="en-US" smtClean="0"/>
              <a:pPr>
                <a:defRPr/>
              </a:pPr>
              <a:t>89</a:t>
            </a:fld>
            <a:endParaRPr lang="en-US"/>
          </a:p>
        </p:txBody>
      </p:sp>
    </p:spTree>
    <p:extLst>
      <p:ext uri="{BB962C8B-B14F-4D97-AF65-F5344CB8AC3E}">
        <p14:creationId xmlns:p14="http://schemas.microsoft.com/office/powerpoint/2010/main" val="13178977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30 2020</a:t>
            </a:r>
          </a:p>
        </p:txBody>
      </p:sp>
      <p:sp>
        <p:nvSpPr>
          <p:cNvPr id="5" name="Slide Number Placeholder 4"/>
          <p:cNvSpPr>
            <a:spLocks noGrp="1"/>
          </p:cNvSpPr>
          <p:nvPr>
            <p:ph type="sldNum" sz="quarter" idx="11"/>
          </p:nvPr>
        </p:nvSpPr>
        <p:spPr/>
        <p:txBody>
          <a:bodyPr/>
          <a:lstStyle/>
          <a:p>
            <a:fld id="{0FCF11A0-13EC-484E-81A6-768C34D88B67}" type="slidenum">
              <a:rPr lang="en-US"/>
              <a:pPr/>
              <a:t>9</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18 years.</a:t>
            </a:r>
          </a:p>
        </p:txBody>
      </p:sp>
    </p:spTree>
    <p:extLst>
      <p:ext uri="{BB962C8B-B14F-4D97-AF65-F5344CB8AC3E}">
        <p14:creationId xmlns:p14="http://schemas.microsoft.com/office/powerpoint/2010/main" val="7055427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This Data?</a:t>
            </a:r>
          </a:p>
        </p:txBody>
      </p:sp>
      <p:sp>
        <p:nvSpPr>
          <p:cNvPr id="3" name="Content Placeholder 2"/>
          <p:cNvSpPr>
            <a:spLocks noGrp="1"/>
          </p:cNvSpPr>
          <p:nvPr>
            <p:ph idx="1"/>
          </p:nvPr>
        </p:nvSpPr>
        <p:spPr/>
        <p:txBody>
          <a:bodyPr/>
          <a:lstStyle/>
          <a:p>
            <a:r>
              <a:rPr lang="en-US" dirty="0"/>
              <a:t>We e-mailed hundreds of faculty, staff, postdocs and students, and asked them to send us whatever they had new.</a:t>
            </a:r>
          </a:p>
          <a:p>
            <a:pPr lvl="1"/>
            <a:r>
              <a:rPr lang="en-US" dirty="0"/>
              <a:t>For each one, we gave them the list of grants and publications of theirs that we already had.</a:t>
            </a:r>
          </a:p>
          <a:p>
            <a:pPr lvl="1"/>
            <a:r>
              <a:rPr lang="en-US" dirty="0"/>
              <a:t>The labor cost was on the order of 40 hours.</a:t>
            </a:r>
          </a:p>
          <a:p>
            <a:r>
              <a:rPr lang="en-US" dirty="0"/>
              <a:t>We also asked OU Research Services for all 2019-20      new grants that had pressed the OSCER button on the web form for starting the internal paperwork for a new proposal.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90</a:t>
            </a:fld>
            <a:endParaRPr lang="en-US"/>
          </a:p>
        </p:txBody>
      </p:sp>
    </p:spTree>
    <p:extLst>
      <p:ext uri="{BB962C8B-B14F-4D97-AF65-F5344CB8AC3E}">
        <p14:creationId xmlns:p14="http://schemas.microsoft.com/office/powerpoint/2010/main" val="83001669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8049-6633-4D6B-8F5E-F66258BB1816}"/>
              </a:ext>
            </a:extLst>
          </p:cNvPr>
          <p:cNvSpPr>
            <a:spLocks noGrp="1"/>
          </p:cNvSpPr>
          <p:nvPr>
            <p:ph type="title"/>
          </p:nvPr>
        </p:nvSpPr>
        <p:spPr/>
        <p:txBody>
          <a:bodyPr/>
          <a:lstStyle/>
          <a:p>
            <a:r>
              <a:rPr lang="en-US" dirty="0"/>
              <a:t>NSF AI Research Institute</a:t>
            </a:r>
          </a:p>
        </p:txBody>
      </p:sp>
      <p:sp>
        <p:nvSpPr>
          <p:cNvPr id="3" name="Content Placeholder 2">
            <a:extLst>
              <a:ext uri="{FF2B5EF4-FFF2-40B4-BE49-F238E27FC236}">
                <a16:creationId xmlns:a16="http://schemas.microsoft.com/office/drawing/2014/main" id="{D61626E4-7D01-4EC7-8CBD-B5F8E43E8404}"/>
              </a:ext>
            </a:extLst>
          </p:cNvPr>
          <p:cNvSpPr>
            <a:spLocks noGrp="1"/>
          </p:cNvSpPr>
          <p:nvPr>
            <p:ph idx="1"/>
          </p:nvPr>
        </p:nvSpPr>
        <p:spPr/>
        <p:txBody>
          <a:bodyPr/>
          <a:lstStyle/>
          <a:p>
            <a:r>
              <a:rPr lang="en-US" dirty="0"/>
              <a:t>A team led by Prof. Amy McGovern of OU CS has been awarded a 5-year, $20M NSF AI Research Institute grant   to study the use of AI/Machine Learning for environmental sciences.</a:t>
            </a:r>
          </a:p>
          <a:p>
            <a:r>
              <a:rPr lang="en-US" dirty="0"/>
              <a:t>OSCER will be running the computing component.</a:t>
            </a:r>
          </a:p>
        </p:txBody>
      </p:sp>
      <p:sp>
        <p:nvSpPr>
          <p:cNvPr id="4" name="Footer Placeholder 3">
            <a:extLst>
              <a:ext uri="{FF2B5EF4-FFF2-40B4-BE49-F238E27FC236}">
                <a16:creationId xmlns:a16="http://schemas.microsoft.com/office/drawing/2014/main" id="{92DB558A-DD3C-44C8-A4F2-BC36D4394817}"/>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21DD68EA-277E-4B3E-8168-9A30EEBFB086}"/>
              </a:ext>
            </a:extLst>
          </p:cNvPr>
          <p:cNvSpPr>
            <a:spLocks noGrp="1"/>
          </p:cNvSpPr>
          <p:nvPr>
            <p:ph type="sldNum" sz="quarter" idx="11"/>
          </p:nvPr>
        </p:nvSpPr>
        <p:spPr/>
        <p:txBody>
          <a:bodyPr/>
          <a:lstStyle/>
          <a:p>
            <a:pPr>
              <a:defRPr/>
            </a:pPr>
            <a:fld id="{DAFF6522-D39A-4EFB-9FD2-0F43165FD2EE}" type="slidenum">
              <a:rPr lang="en-US" smtClean="0"/>
              <a:pPr>
                <a:defRPr/>
              </a:pPr>
              <a:t>91</a:t>
            </a:fld>
            <a:endParaRPr lang="en-US"/>
          </a:p>
        </p:txBody>
      </p:sp>
    </p:spTree>
    <p:extLst>
      <p:ext uri="{BB962C8B-B14F-4D97-AF65-F5344CB8AC3E}">
        <p14:creationId xmlns:p14="http://schemas.microsoft.com/office/powerpoint/2010/main" val="20836452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0964-D520-4B14-A3DB-58F259E92FAF}"/>
              </a:ext>
            </a:extLst>
          </p:cNvPr>
          <p:cNvSpPr>
            <a:spLocks noGrp="1"/>
          </p:cNvSpPr>
          <p:nvPr>
            <p:ph type="title"/>
          </p:nvPr>
        </p:nvSpPr>
        <p:spPr/>
        <p:txBody>
          <a:bodyPr/>
          <a:lstStyle/>
          <a:p>
            <a:r>
              <a:rPr lang="en-US" dirty="0"/>
              <a:t>OU Meteorology NASA Projects</a:t>
            </a:r>
          </a:p>
        </p:txBody>
      </p:sp>
      <p:sp>
        <p:nvSpPr>
          <p:cNvPr id="3" name="Content Placeholder 2">
            <a:extLst>
              <a:ext uri="{FF2B5EF4-FFF2-40B4-BE49-F238E27FC236}">
                <a16:creationId xmlns:a16="http://schemas.microsoft.com/office/drawing/2014/main" id="{732F2281-C9B9-4C28-91A0-E1A7B82D889D}"/>
              </a:ext>
            </a:extLst>
          </p:cNvPr>
          <p:cNvSpPr>
            <a:spLocks noGrp="1"/>
          </p:cNvSpPr>
          <p:nvPr>
            <p:ph idx="1"/>
          </p:nvPr>
        </p:nvSpPr>
        <p:spPr/>
        <p:txBody>
          <a:bodyPr/>
          <a:lstStyle/>
          <a:p>
            <a:r>
              <a:rPr lang="en-US" dirty="0"/>
              <a:t>The Director of OU Meteorology and his team have done multiple large scale projects for NASA, suddenly needing lots of CPU cores for weeks at a time.</a:t>
            </a:r>
          </a:p>
          <a:p>
            <a:r>
              <a:rPr lang="en-US" dirty="0"/>
              <a:t>They bought some condominium nodes, and we lent them the rest.</a:t>
            </a:r>
          </a:p>
          <a:p>
            <a:r>
              <a:rPr lang="en-US" dirty="0"/>
              <a:t>These projects are typically mid 5 figures to low 6 figures  of single-core jobs, several hours each.</a:t>
            </a:r>
          </a:p>
        </p:txBody>
      </p:sp>
      <p:sp>
        <p:nvSpPr>
          <p:cNvPr id="4" name="Footer Placeholder 3">
            <a:extLst>
              <a:ext uri="{FF2B5EF4-FFF2-40B4-BE49-F238E27FC236}">
                <a16:creationId xmlns:a16="http://schemas.microsoft.com/office/drawing/2014/main" id="{FF092C84-2A05-4E5E-9FF4-933EF970A88A}"/>
              </a:ext>
            </a:extLst>
          </p:cNvPr>
          <p:cNvSpPr>
            <a:spLocks noGrp="1"/>
          </p:cNvSpPr>
          <p:nvPr>
            <p:ph type="ftr" sz="quarter" idx="10"/>
          </p:nvPr>
        </p:nvSpPr>
        <p:spPr/>
        <p:txBody>
          <a:bodyPr/>
          <a:lstStyle/>
          <a:p>
            <a:pPr>
              <a:defRPr/>
            </a:pPr>
            <a:r>
              <a:rPr lang="en-US"/>
              <a:t>OSCER State of the Center Address</a:t>
            </a:r>
          </a:p>
          <a:p>
            <a:pPr>
              <a:defRPr/>
            </a:pPr>
            <a:r>
              <a:rPr lang="en-US"/>
              <a:t>Wed Sep 30 2020</a:t>
            </a:r>
            <a:endParaRPr lang="en-US" dirty="0"/>
          </a:p>
        </p:txBody>
      </p:sp>
      <p:sp>
        <p:nvSpPr>
          <p:cNvPr id="5" name="Slide Number Placeholder 4">
            <a:extLst>
              <a:ext uri="{FF2B5EF4-FFF2-40B4-BE49-F238E27FC236}">
                <a16:creationId xmlns:a16="http://schemas.microsoft.com/office/drawing/2014/main" id="{0C5683AC-37BD-4382-8B77-47EDC49B5A9B}"/>
              </a:ext>
            </a:extLst>
          </p:cNvPr>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spTree>
    <p:extLst>
      <p:ext uri="{BB962C8B-B14F-4D97-AF65-F5344CB8AC3E}">
        <p14:creationId xmlns:p14="http://schemas.microsoft.com/office/powerpoint/2010/main" val="18163692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16B-9C40-467B-B5E3-98B58B5A617A}"/>
              </a:ext>
            </a:extLst>
          </p:cNvPr>
          <p:cNvSpPr>
            <a:spLocks noGrp="1"/>
          </p:cNvSpPr>
          <p:nvPr>
            <p:ph type="title"/>
          </p:nvPr>
        </p:nvSpPr>
        <p:spPr/>
        <p:txBody>
          <a:bodyPr/>
          <a:lstStyle/>
          <a:p>
            <a:r>
              <a:rPr lang="en-US" dirty="0"/>
              <a:t>Events Hosted in the Past Year</a:t>
            </a:r>
          </a:p>
        </p:txBody>
      </p:sp>
      <p:sp>
        <p:nvSpPr>
          <p:cNvPr id="3" name="Content Placeholder 2">
            <a:extLst>
              <a:ext uri="{FF2B5EF4-FFF2-40B4-BE49-F238E27FC236}">
                <a16:creationId xmlns:a16="http://schemas.microsoft.com/office/drawing/2014/main" id="{EB506FD4-F022-4152-9BA1-9D6E2C03B612}"/>
              </a:ext>
            </a:extLst>
          </p:cNvPr>
          <p:cNvSpPr>
            <a:spLocks noGrp="1"/>
          </p:cNvSpPr>
          <p:nvPr>
            <p:ph idx="1"/>
          </p:nvPr>
        </p:nvSpPr>
        <p:spPr/>
        <p:txBody>
          <a:bodyPr/>
          <a:lstStyle/>
          <a:p>
            <a:r>
              <a:rPr lang="en-US" dirty="0"/>
              <a:t>Virtual Residency Intro/Intermediate workshop 2020</a:t>
            </a:r>
          </a:p>
          <a:p>
            <a:pPr lvl="1"/>
            <a:r>
              <a:rPr lang="en-US" dirty="0"/>
              <a:t>430 attendees!</a:t>
            </a:r>
          </a:p>
          <a:p>
            <a:r>
              <a:rPr lang="en-US" dirty="0"/>
              <a:t>Oklahoma Supercomputing Symposium 2020</a:t>
            </a:r>
          </a:p>
        </p:txBody>
      </p:sp>
      <p:sp>
        <p:nvSpPr>
          <p:cNvPr id="4" name="Footer Placeholder 3">
            <a:extLst>
              <a:ext uri="{FF2B5EF4-FFF2-40B4-BE49-F238E27FC236}">
                <a16:creationId xmlns:a16="http://schemas.microsoft.com/office/drawing/2014/main" id="{612D6BA8-21ED-4889-B3C6-055472DD13D8}"/>
              </a:ext>
            </a:extLst>
          </p:cNvPr>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a:extLst>
              <a:ext uri="{FF2B5EF4-FFF2-40B4-BE49-F238E27FC236}">
                <a16:creationId xmlns:a16="http://schemas.microsoft.com/office/drawing/2014/main" id="{DDC65A72-53D7-4F77-97A8-4B19D73AC644}"/>
              </a:ext>
            </a:extLst>
          </p:cNvPr>
          <p:cNvSpPr>
            <a:spLocks noGrp="1"/>
          </p:cNvSpPr>
          <p:nvPr>
            <p:ph type="sldNum" sz="quarter" idx="11"/>
          </p:nvPr>
        </p:nvSpPr>
        <p:spPr/>
        <p:txBody>
          <a:bodyPr/>
          <a:lstStyle/>
          <a:p>
            <a:pPr>
              <a:defRPr/>
            </a:pPr>
            <a:fld id="{DAFF6522-D39A-4EFB-9FD2-0F43165FD2EE}" type="slidenum">
              <a:rPr lang="en-US" smtClean="0"/>
              <a:pPr>
                <a:defRPr/>
              </a:pPr>
              <a:t>93</a:t>
            </a:fld>
            <a:endParaRPr lang="en-US"/>
          </a:p>
        </p:txBody>
      </p:sp>
    </p:spTree>
    <p:extLst>
      <p:ext uri="{BB962C8B-B14F-4D97-AF65-F5344CB8AC3E}">
        <p14:creationId xmlns:p14="http://schemas.microsoft.com/office/powerpoint/2010/main" val="3308140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a:t>
            </a:r>
          </a:p>
        </p:txBody>
      </p:sp>
      <p:sp>
        <p:nvSpPr>
          <p:cNvPr id="3" name="Content Placeholder 2"/>
          <p:cNvSpPr>
            <a:spLocks noGrp="1"/>
          </p:cNvSpPr>
          <p:nvPr>
            <p:ph idx="1"/>
          </p:nvPr>
        </p:nvSpPr>
        <p:spPr>
          <a:xfrm>
            <a:off x="457200" y="1221126"/>
            <a:ext cx="8458200" cy="4648200"/>
          </a:xfrm>
        </p:spPr>
        <p:txBody>
          <a:bodyPr/>
          <a:lstStyle/>
          <a:p>
            <a:pPr>
              <a:spcBef>
                <a:spcPts val="0"/>
              </a:spcBef>
            </a:pPr>
            <a:r>
              <a:rPr lang="en-US" dirty="0"/>
              <a:t>“Everyone complains about the weather, but no one ever does anything about it.”</a:t>
            </a:r>
          </a:p>
          <a:p>
            <a:pPr>
              <a:spcBef>
                <a:spcPts val="0"/>
              </a:spcBef>
            </a:pPr>
            <a:r>
              <a:rPr lang="en-US" dirty="0"/>
              <a:t>We created a program to teach people how to be research computing facilitators, and ultimately to be institutional CI leaders.</a:t>
            </a:r>
          </a:p>
          <a:p>
            <a:pPr>
              <a:spcBef>
                <a:spcPts val="0"/>
              </a:spcBef>
            </a:pPr>
            <a:r>
              <a:rPr lang="en-US" dirty="0"/>
              <a:t>No one had ever been dumb enough to try to teach this until    we decided to.</a:t>
            </a:r>
          </a:p>
          <a:p>
            <a:pPr>
              <a:spcBef>
                <a:spcPts val="0"/>
              </a:spcBef>
            </a:pPr>
            <a:r>
              <a:rPr lang="en-US" dirty="0"/>
              <a:t>Workshops: Introductory 2015, 2016, 2017; Intermediate/Advanced 2018; Introductory/Intermediate 2019; </a:t>
            </a:r>
            <a:r>
              <a:rPr lang="en-US" b="1" dirty="0">
                <a:solidFill>
                  <a:srgbClr val="CC00CC"/>
                </a:solidFill>
              </a:rPr>
              <a:t>Intermediate/Advanced 2020</a:t>
            </a:r>
            <a:endParaRPr lang="en-US" dirty="0"/>
          </a:p>
          <a:p>
            <a:pPr>
              <a:spcBef>
                <a:spcPts val="0"/>
              </a:spcBef>
            </a:pPr>
            <a:r>
              <a:rPr lang="en-US" dirty="0"/>
              <a:t>Regular conference calls</a:t>
            </a:r>
          </a:p>
          <a:p>
            <a:pPr>
              <a:spcBef>
                <a:spcPts val="0"/>
              </a:spcBef>
            </a:pPr>
            <a:r>
              <a:rPr lang="en-US" dirty="0"/>
              <a:t>Grant Proposal Writing Apprenticeship (2017-18, 18-19, 19-20)</a:t>
            </a:r>
          </a:p>
          <a:p>
            <a:pPr>
              <a:spcBef>
                <a:spcPts val="0"/>
              </a:spcBef>
            </a:pPr>
            <a:r>
              <a:rPr lang="en-US" dirty="0"/>
              <a:t>Paper Writing Apprenticeship (2018-19: PEARC’19, ’20 paper)</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95</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Program</a:t>
            </a:r>
          </a:p>
        </p:txBody>
      </p:sp>
      <p:sp>
        <p:nvSpPr>
          <p:cNvPr id="3" name="Content Placeholder 2"/>
          <p:cNvSpPr>
            <a:spLocks noGrp="1"/>
          </p:cNvSpPr>
          <p:nvPr>
            <p:ph idx="1"/>
          </p:nvPr>
        </p:nvSpPr>
        <p:spPr>
          <a:xfrm>
            <a:off x="228600" y="1371600"/>
            <a:ext cx="8686800" cy="4648200"/>
          </a:xfrm>
        </p:spPr>
        <p:txBody>
          <a:bodyPr/>
          <a:lstStyle/>
          <a:p>
            <a:r>
              <a:rPr lang="en-US" dirty="0"/>
              <a:t>The Virtual Residency Program has now taught 924 people from             370 institutions in  every US state plus 3 US territories and         11 other countries on 5 continents, including</a:t>
            </a:r>
          </a:p>
          <a:p>
            <a:pPr lvl="1"/>
            <a:r>
              <a:rPr lang="en-US" dirty="0"/>
              <a:t>56 Minority Serving Institutions (15% of VRP institutions);</a:t>
            </a:r>
          </a:p>
          <a:p>
            <a:pPr lvl="1"/>
            <a:r>
              <a:rPr lang="en-US" dirty="0"/>
              <a:t>94 non-PhD-granting institutions (25%);</a:t>
            </a:r>
          </a:p>
          <a:p>
            <a:pPr lvl="1"/>
            <a:r>
              <a:rPr lang="en-US" dirty="0"/>
              <a:t>101 institutions (27%) in 27 of 28 EPSCoR jurisdictions (all except Guam);</a:t>
            </a:r>
          </a:p>
          <a:p>
            <a:pPr lvl="1"/>
            <a:r>
              <a:rPr lang="en-US" dirty="0"/>
              <a:t>243 of 327 Campus Champion institutions (66% of VPR institutions, 74% of Campus Champion institutions);</a:t>
            </a:r>
          </a:p>
          <a:p>
            <a:pPr lvl="1"/>
            <a:r>
              <a:rPr lang="en-US" dirty="0"/>
              <a:t>119 of 114 Campus Research Computing </a:t>
            </a:r>
            <a:r>
              <a:rPr lang="en-US" dirty="0" err="1"/>
              <a:t>Consortion</a:t>
            </a:r>
            <a:r>
              <a:rPr lang="en-US" dirty="0"/>
              <a:t> (</a:t>
            </a:r>
            <a:r>
              <a:rPr lang="en-US" dirty="0" err="1"/>
              <a:t>CaRCC</a:t>
            </a:r>
            <a:r>
              <a:rPr lang="en-US" dirty="0"/>
              <a:t>)   (32% of VRP institutions, 84% of </a:t>
            </a:r>
            <a:r>
              <a:rPr lang="en-US" dirty="0" err="1"/>
              <a:t>CaRCC</a:t>
            </a:r>
            <a:r>
              <a:rPr lang="en-US" dirty="0"/>
              <a:t> institutions);</a:t>
            </a:r>
          </a:p>
          <a:p>
            <a:pPr lvl="1"/>
            <a:r>
              <a:rPr lang="en-US" dirty="0"/>
              <a:t>121 R1 institutions (33% of VPR institutions, 93% of R1s).</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96</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97551772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98</a:t>
            </a:fld>
            <a:endParaRPr lang="en-US"/>
          </a:p>
        </p:txBody>
      </p:sp>
    </p:spTree>
    <p:extLst>
      <p:ext uri="{BB962C8B-B14F-4D97-AF65-F5344CB8AC3E}">
        <p14:creationId xmlns:p14="http://schemas.microsoft.com/office/powerpoint/2010/main" val="291891118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pPr marL="0" indent="0">
              <a:buNone/>
            </a:pPr>
            <a:r>
              <a:rPr lang="en-US" dirty="0"/>
              <a:t>The OneOklahoma Cyberinfrastructure Initiative (</a:t>
            </a:r>
            <a:r>
              <a:rPr lang="en-US" dirty="0" err="1"/>
              <a:t>OneOCII</a:t>
            </a:r>
            <a:r>
              <a:rPr lang="en-US" dirty="0"/>
              <a:t>) is              a volunteer, ad hoc collaboration among CI providers and users across our state.</a:t>
            </a:r>
          </a:p>
          <a:p>
            <a:r>
              <a:rPr lang="en-US" dirty="0"/>
              <a:t>We’ve grown to 6 CI providers.</a:t>
            </a:r>
          </a:p>
          <a:p>
            <a:r>
              <a:rPr lang="en-US" dirty="0"/>
              <a:t>We’re on e-mail multiple times a week and on                      a weekly phone call every Tuesday at 4:00pm CT,    working together on a wide variety of projects.</a:t>
            </a:r>
          </a:p>
          <a:p>
            <a:r>
              <a:rPr lang="en-US" dirty="0"/>
              <a:t>It’s helped us get CI grants, start a statewide HPC contest, help each other help our researchers, and so much more.</a:t>
            </a:r>
          </a:p>
          <a:p>
            <a:r>
              <a:rPr lang="en-US" dirty="0"/>
              <a:t>We’ve got a </a:t>
            </a:r>
            <a:r>
              <a:rPr lang="en-US" dirty="0" err="1"/>
              <a:t>OneOCII</a:t>
            </a:r>
            <a:r>
              <a:rPr lang="en-US" dirty="0"/>
              <a:t> panel today at 4pm Central Time.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30 2020</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99</a:t>
            </a:fld>
            <a:endParaRPr lang="en-US"/>
          </a:p>
        </p:txBody>
      </p:sp>
    </p:spTree>
    <p:extLst>
      <p:ext uri="{BB962C8B-B14F-4D97-AF65-F5344CB8AC3E}">
        <p14:creationId xmlns:p14="http://schemas.microsoft.com/office/powerpoint/2010/main" val="3069178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4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6.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57.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58.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59.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60.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34117</TotalTime>
  <Words>30236</Words>
  <Application>Microsoft Office PowerPoint</Application>
  <PresentationFormat>On-screen Show (4:3)</PresentationFormat>
  <Paragraphs>2385</Paragraphs>
  <Slides>133</Slides>
  <Notes>113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133</vt:i4>
      </vt:variant>
    </vt:vector>
  </HeadingPairs>
  <TitlesOfParts>
    <vt:vector size="141" baseType="lpstr">
      <vt:lpstr>Arial</vt:lpstr>
      <vt:lpstr>Arial Black</vt:lpstr>
      <vt:lpstr>Calibri</vt:lpstr>
      <vt:lpstr>Courier New</vt:lpstr>
      <vt:lpstr>Tahoma</vt:lpstr>
      <vt:lpstr>Times New Roman</vt:lpstr>
      <vt:lpstr>Wingdings</vt:lpstr>
      <vt:lpstr>Blends</vt:lpstr>
      <vt:lpstr>OSCER State of the Center</vt:lpstr>
      <vt:lpstr>Use Our Ugly Symposium Website!</vt:lpstr>
      <vt:lpstr>Preregistration Profile 2020</vt:lpstr>
      <vt:lpstr>Attendee Profile 2002-2019</vt:lpstr>
      <vt:lpstr>Symposium 2004-19 Sponsors: Thank You!</vt:lpstr>
      <vt:lpstr>Thanks!</vt:lpstr>
      <vt:lpstr>Thanks: Plenary Speakers</vt:lpstr>
      <vt:lpstr>Thanks: Panel</vt:lpstr>
      <vt:lpstr>Thanks!</vt:lpstr>
      <vt:lpstr>Outline</vt:lpstr>
      <vt:lpstr>Resources</vt:lpstr>
      <vt:lpstr>Dell Intel Haswell HPC Cluster</vt:lpstr>
      <vt:lpstr>OURcloud</vt:lpstr>
      <vt:lpstr>Oklahoma PetaStore</vt:lpstr>
      <vt:lpstr>OSCER Personnel</vt:lpstr>
      <vt:lpstr>Upcoming Resources</vt:lpstr>
      <vt:lpstr>New Supercomputer: RFP</vt:lpstr>
      <vt:lpstr>New Supercomputer: Changes</vt:lpstr>
      <vt:lpstr>New Supercomputer: Features</vt:lpstr>
      <vt:lpstr>OURdisk (Ceph Condominium)</vt:lpstr>
      <vt:lpstr>OURRstore Tape Archive</vt:lpstr>
      <vt:lpstr>OURRstore Status</vt:lpstr>
      <vt:lpstr>OURRstore New Features</vt:lpstr>
      <vt:lpstr>HIPAA Enclaves</vt:lpstr>
      <vt:lpstr>Accomplishments</vt:lpstr>
      <vt:lpstr> OSCER Outcomes: Research</vt:lpstr>
      <vt:lpstr>OSCER Outcomes: Education #1</vt:lpstr>
      <vt:lpstr>OSCER Outcomes: Education #2</vt:lpstr>
      <vt:lpstr>OneOCII CI Grants</vt:lpstr>
      <vt:lpstr>Grants That Needed OCII/OneOCII</vt:lpstr>
      <vt:lpstr>Papers About Pieces of/by OneOCII #1</vt:lpstr>
      <vt:lpstr>Papers About Pieces of/by OneOCII #2</vt:lpstr>
      <vt:lpstr>Papers About Pieces of/by OneOCII #3</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OSCER Users vs Non-Users @ OU Norman #1</vt:lpstr>
      <vt:lpstr>OSCER Users vs Non-Users @ OU Norman #2</vt:lpstr>
      <vt:lpstr>Publications Facilitated by Research IT</vt:lpstr>
      <vt:lpstr>Top 10 OU Research Teams FY2020</vt:lpstr>
      <vt:lpstr>How Did We Get This Data?</vt:lpstr>
      <vt:lpstr>NSF AI Research Institute</vt:lpstr>
      <vt:lpstr>OU Meteorology NASA Projects</vt:lpstr>
      <vt:lpstr>Events Hosted in the Past Year</vt:lpstr>
      <vt:lpstr>Ongoing, Current and New Initiatives</vt:lpstr>
      <vt:lpstr>Virtual Residency</vt:lpstr>
      <vt:lpstr>Virtual Residency Program</vt:lpstr>
      <vt:lpstr>Lead, Follow or Get Out of the Way</vt:lpstr>
      <vt:lpstr>Taking Leadership</vt:lpstr>
      <vt:lpstr>Statewide Leadership Examples</vt:lpstr>
      <vt:lpstr>Regional Leadership Examples</vt:lpstr>
      <vt:lpstr>National Leadership Examples</vt:lpstr>
      <vt:lpstr>Acknowledgements</vt:lpstr>
      <vt:lpstr>Symposium 2004-19 Sponsors: Thank You!</vt:lpstr>
      <vt:lpstr>Thanks!</vt:lpstr>
      <vt:lpstr>Thanks: Plenary Speakers</vt:lpstr>
      <vt:lpstr>Thanks: Panel</vt:lpstr>
      <vt:lpstr>Thanks!</vt:lpstr>
      <vt:lpstr>To Learn More</vt:lpstr>
      <vt:lpstr>Thanks for your attention!  Questions?</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881</cp:revision>
  <cp:lastPrinted>1601-01-01T00:00:00Z</cp:lastPrinted>
  <dcterms:created xsi:type="dcterms:W3CDTF">2001-08-18T12:37:15Z</dcterms:created>
  <dcterms:modified xsi:type="dcterms:W3CDTF">2020-09-30T05:29:30Z</dcterms:modified>
</cp:coreProperties>
</file>